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707" r:id="rId2"/>
    <p:sldId id="757" r:id="rId3"/>
    <p:sldId id="658" r:id="rId4"/>
    <p:sldId id="738" r:id="rId5"/>
    <p:sldId id="739" r:id="rId6"/>
    <p:sldId id="740" r:id="rId7"/>
    <p:sldId id="746" r:id="rId8"/>
    <p:sldId id="741" r:id="rId9"/>
    <p:sldId id="747" r:id="rId10"/>
    <p:sldId id="748" r:id="rId11"/>
    <p:sldId id="742" r:id="rId12"/>
    <p:sldId id="749" r:id="rId13"/>
    <p:sldId id="750" r:id="rId14"/>
    <p:sldId id="752" r:id="rId15"/>
    <p:sldId id="754" r:id="rId16"/>
    <p:sldId id="751" r:id="rId17"/>
    <p:sldId id="755" r:id="rId18"/>
    <p:sldId id="753" r:id="rId19"/>
    <p:sldId id="743" r:id="rId20"/>
    <p:sldId id="760" r:id="rId21"/>
    <p:sldId id="759" r:id="rId22"/>
    <p:sldId id="761" r:id="rId23"/>
    <p:sldId id="756" r:id="rId24"/>
  </p:sldIdLst>
  <p:sldSz cx="9144000" cy="6858000" type="screen4x3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ส่วนเริ่มต้น" id="{7450BB74-5C8F-42EA-9ADF-7A49707C30B1}">
          <p14:sldIdLst>
            <p14:sldId id="428"/>
            <p14:sldId id="463"/>
            <p14:sldId id="590"/>
            <p14:sldId id="336"/>
            <p14:sldId id="588"/>
            <p14:sldId id="589"/>
            <p14:sldId id="257"/>
            <p14:sldId id="342"/>
            <p14:sldId id="458"/>
            <p14:sldId id="331"/>
            <p14:sldId id="459"/>
            <p14:sldId id="432"/>
            <p14:sldId id="439"/>
            <p14:sldId id="440"/>
            <p14:sldId id="446"/>
            <p14:sldId id="441"/>
            <p14:sldId id="265"/>
            <p14:sldId id="266"/>
            <p14:sldId id="267"/>
            <p14:sldId id="268"/>
            <p14:sldId id="442"/>
            <p14:sldId id="517"/>
            <p14:sldId id="518"/>
            <p14:sldId id="388"/>
            <p14:sldId id="272"/>
            <p14:sldId id="519"/>
            <p14:sldId id="391"/>
            <p14:sldId id="529"/>
            <p14:sldId id="530"/>
            <p14:sldId id="394"/>
            <p14:sldId id="531"/>
            <p14:sldId id="611"/>
            <p14:sldId id="610"/>
            <p14:sldId id="605"/>
            <p14:sldId id="606"/>
            <p14:sldId id="614"/>
            <p14:sldId id="399"/>
            <p14:sldId id="405"/>
            <p14:sldId id="420"/>
            <p14:sldId id="406"/>
            <p14:sldId id="407"/>
            <p14:sldId id="422"/>
            <p14:sldId id="445"/>
            <p14:sldId id="408"/>
            <p14:sldId id="525"/>
            <p14:sldId id="411"/>
            <p14:sldId id="425"/>
            <p14:sldId id="615"/>
            <p14:sldId id="412"/>
            <p14:sldId id="413"/>
            <p14:sldId id="444"/>
            <p14:sldId id="526"/>
            <p14:sldId id="592"/>
            <p14:sldId id="616"/>
            <p14:sldId id="443"/>
            <p14:sldId id="346"/>
            <p14:sldId id="536"/>
            <p14:sldId id="537"/>
            <p14:sldId id="538"/>
            <p14:sldId id="539"/>
            <p14:sldId id="541"/>
            <p14:sldId id="540"/>
            <p14:sldId id="542"/>
            <p14:sldId id="543"/>
            <p14:sldId id="544"/>
            <p14:sldId id="545"/>
            <p14:sldId id="546"/>
            <p14:sldId id="547"/>
            <p14:sldId id="548"/>
            <p14:sldId id="576"/>
            <p14:sldId id="577"/>
            <p14:sldId id="582"/>
            <p14:sldId id="586"/>
            <p14:sldId id="594"/>
            <p14:sldId id="595"/>
            <p14:sldId id="587"/>
            <p14:sldId id="356"/>
            <p14:sldId id="436"/>
            <p14:sldId id="364"/>
            <p14:sldId id="437"/>
            <p14:sldId id="360"/>
            <p14:sldId id="362"/>
            <p14:sldId id="431"/>
            <p14:sldId id="449"/>
            <p14:sldId id="381"/>
            <p14:sldId id="378"/>
            <p14:sldId id="447"/>
            <p14:sldId id="527"/>
            <p14:sldId id="599"/>
            <p14:sldId id="598"/>
            <p14:sldId id="600"/>
            <p14:sldId id="601"/>
            <p14:sldId id="602"/>
            <p14:sldId id="603"/>
            <p14:sldId id="604"/>
            <p14:sldId id="613"/>
            <p14:sldId id="617"/>
            <p14:sldId id="524"/>
            <p14:sldId id="522"/>
            <p14:sldId id="523"/>
            <p14:sldId id="514"/>
            <p14:sldId id="438"/>
            <p14:sldId id="33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99FF"/>
    <a:srgbClr val="CC00CC"/>
    <a:srgbClr val="FFFF99"/>
    <a:srgbClr val="CC3399"/>
    <a:srgbClr val="66FF33"/>
    <a:srgbClr val="170112"/>
    <a:srgbClr val="00FF99"/>
    <a:srgbClr val="FF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7315" autoAdjust="0"/>
  </p:normalViewPr>
  <p:slideViewPr>
    <p:cSldViewPr>
      <p:cViewPr varScale="1">
        <p:scale>
          <a:sx n="76" d="100"/>
          <a:sy n="76" d="100"/>
        </p:scale>
        <p:origin x="-3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ombk\Desktop\R2R&#3611;&#3633;&#3592;&#3592;&#3633;&#3618;&#3607;&#3637;&#3656;&#3617;&#3637;&#3612;&#3621;&#3605;&#3656;&#3629;&#3585;&#3634;&#3619;&#3649;&#3614;&#3657;&#3618;&#3634;ARV\&#3619;&#3627;&#3633;&#3626;&#3588;&#3641;&#3656;&#3617;&#3639;&#3629;&#3649;&#3621;&#3632;&#3585;&#3621;&#3640;&#3656;&#3617;&#3605;&#3633;&#3623;&#3629;&#3618;&#3656;&#3634;&#3591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ombk\Desktop\R2R&#3611;&#3633;&#3592;&#3592;&#3633;&#3618;&#3607;&#3637;&#3656;&#3617;&#3637;&#3612;&#3621;&#3605;&#3656;&#3629;&#3585;&#3634;&#3619;&#3649;&#3614;&#3657;&#3618;&#3634;ARV\&#3619;&#3627;&#3633;&#3626;&#3588;&#3641;&#3656;&#3617;&#3639;&#3629;&#3649;&#3621;&#3632;&#3585;&#3621;&#3640;&#3656;&#3617;&#3605;&#3633;&#3623;&#3629;&#3618;&#3656;&#3634;&#3591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ombk\Desktop\R2R&#3611;&#3633;&#3592;&#3592;&#3633;&#3618;&#3607;&#3637;&#3656;&#3617;&#3637;&#3612;&#3621;&#3605;&#3656;&#3629;&#3585;&#3634;&#3619;&#3649;&#3614;&#3657;&#3618;&#3634;ARV\&#3619;&#3627;&#3633;&#3626;&#3588;&#3641;&#3656;&#3617;&#3639;&#3629;&#3649;&#3621;&#3632;&#3585;&#3621;&#3640;&#3656;&#3617;&#3605;&#3633;&#3623;&#3629;&#3618;&#3656;&#3634;&#3591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2R&#3611;&#3633;&#3592;&#3592;&#3633;&#3618;&#3607;&#3637;&#3656;&#3617;&#3637;&#3612;&#3621;&#3605;&#3656;&#3629;&#3585;&#3634;&#3619;&#3649;&#3614;&#3657;&#3618;&#3634;ARV\&#3619;&#3627;&#3633;&#3626;&#3588;&#3641;&#3656;&#3617;&#3639;&#3629;&#3649;&#3621;&#3632;&#3585;&#3621;&#3640;&#3656;&#3617;&#3605;&#3633;&#3623;&#3629;&#3618;&#3656;&#3634;&#3591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ombk\Desktop\R2R&#3611;&#3633;&#3592;&#3592;&#3633;&#3618;&#3607;&#3637;&#3656;&#3617;&#3637;&#3612;&#3621;&#3605;&#3656;&#3629;&#3585;&#3634;&#3619;&#3649;&#3614;&#3657;&#3618;&#3634;ARV\&#3619;&#3627;&#3633;&#3626;&#3588;&#3641;&#3656;&#3617;&#3639;&#3629;&#3649;&#3621;&#3632;&#3585;&#3621;&#3640;&#3656;&#3617;&#3605;&#3633;&#3623;&#3629;&#3618;&#3656;&#3634;&#3591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ombk\Desktop\R2R&#3611;&#3633;&#3592;&#3592;&#3633;&#3618;&#3607;&#3637;&#3656;&#3617;&#3637;&#3612;&#3621;&#3605;&#3656;&#3629;&#3585;&#3634;&#3619;&#3649;&#3614;&#3657;&#3618;&#3634;ARV\&#3619;&#3627;&#3633;&#3626;&#3588;&#3641;&#3656;&#3617;&#3639;&#3629;&#3649;&#3621;&#3632;&#3585;&#3621;&#3640;&#3656;&#3617;&#3605;&#3633;&#3623;&#3629;&#3618;&#3656;&#3634;&#3591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ombk\Desktop\R2R&#3611;&#3633;&#3592;&#3592;&#3633;&#3618;&#3607;&#3637;&#3656;&#3617;&#3637;&#3612;&#3621;&#3605;&#3656;&#3629;&#3585;&#3634;&#3619;&#3649;&#3614;&#3657;&#3618;&#3634;ARV\&#3619;&#3627;&#3633;&#3626;&#3588;&#3641;&#3656;&#3617;&#3639;&#3629;&#3649;&#3621;&#3632;&#3585;&#3621;&#3640;&#3656;&#3617;&#3605;&#3633;&#3623;&#3629;&#3618;&#3656;&#3634;&#3591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title>
      <c:layout/>
      <c:spPr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th-TH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Sheet2!$B$5</c:f>
              <c:strCache>
                <c:ptCount val="1"/>
                <c:pt idx="0">
                  <c:v>ร้อยละ</c:v>
                </c:pt>
              </c:strCache>
            </c:strRef>
          </c:tx>
          <c:dLbls>
            <c:txPr>
              <a:bodyPr/>
              <a:lstStyle/>
              <a:p>
                <a:pPr>
                  <a:defRPr sz="2000" b="1"/>
                </a:pPr>
                <a:endParaRPr lang="th-TH"/>
              </a:p>
            </c:txPr>
            <c:showVal val="1"/>
            <c:showLeaderLines val="1"/>
          </c:dLbls>
          <c:cat>
            <c:strRef>
              <c:f>Sheet2!$A$6:$A$7</c:f>
              <c:strCache>
                <c:ptCount val="2"/>
                <c:pt idx="0">
                  <c:v>หญิง</c:v>
                </c:pt>
                <c:pt idx="1">
                  <c:v>ชาย</c:v>
                </c:pt>
              </c:strCache>
            </c:strRef>
          </c:cat>
          <c:val>
            <c:numRef>
              <c:f>Sheet2!$B$6:$B$7</c:f>
              <c:numCache>
                <c:formatCode>General</c:formatCode>
                <c:ptCount val="2"/>
                <c:pt idx="0">
                  <c:v>56.2</c:v>
                </c:pt>
                <c:pt idx="1">
                  <c:v>43.8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9525144982637708"/>
          <c:y val="0.44290317876932095"/>
          <c:w val="0.18778149009531203"/>
          <c:h val="0.21373067949839622"/>
        </c:manualLayout>
      </c:layout>
      <c:txPr>
        <a:bodyPr/>
        <a:lstStyle/>
        <a:p>
          <a:pPr>
            <a:defRPr sz="1800" b="1"/>
          </a:pPr>
          <a:endParaRPr lang="th-TH"/>
        </a:p>
      </c:txPr>
    </c:legend>
    <c:plotVisOnly val="1"/>
  </c:chart>
  <c:spPr>
    <a:gradFill rotWithShape="1">
      <a:gsLst>
        <a:gs pos="0">
          <a:schemeClr val="accent6">
            <a:tint val="50000"/>
            <a:satMod val="300000"/>
          </a:schemeClr>
        </a:gs>
        <a:gs pos="35000">
          <a:schemeClr val="accent6">
            <a:tint val="37000"/>
            <a:satMod val="300000"/>
          </a:schemeClr>
        </a:gs>
        <a:gs pos="100000">
          <a:schemeClr val="accent6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6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th-TH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title>
      <c:tx>
        <c:rich>
          <a:bodyPr/>
          <a:lstStyle/>
          <a:p>
            <a: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% Ideal Body Weight :%IBW</a:t>
            </a:r>
            <a:endParaRPr lang="th-TH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c:rich>
      </c:tx>
      <c:layout/>
      <c:spPr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Sheet2!$B$38</c:f>
              <c:strCache>
                <c:ptCount val="1"/>
                <c:pt idx="0">
                  <c:v>ร้อยละ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th-TH"/>
              </a:p>
            </c:txPr>
            <c:showVal val="1"/>
            <c:showLeaderLines val="1"/>
          </c:dLbls>
          <c:cat>
            <c:strRef>
              <c:f>Sheet2!$A$39:$A$41</c:f>
              <c:strCache>
                <c:ptCount val="3"/>
                <c:pt idx="0">
                  <c:v>ขาดอาหารระดับ 1  (80-90 %)</c:v>
                </c:pt>
                <c:pt idx="1">
                  <c:v>น้ำหนักปกติ  (90-110 %)</c:v>
                </c:pt>
                <c:pt idx="2">
                  <c:v>น้ำหนักเกิน  (&gt;110-129 %)</c:v>
                </c:pt>
              </c:strCache>
            </c:strRef>
          </c:cat>
          <c:val>
            <c:numRef>
              <c:f>Sheet2!$B$39:$B$41</c:f>
              <c:numCache>
                <c:formatCode>General</c:formatCode>
                <c:ptCount val="3"/>
                <c:pt idx="0">
                  <c:v>5.4</c:v>
                </c:pt>
                <c:pt idx="1">
                  <c:v>86.2</c:v>
                </c:pt>
                <c:pt idx="2">
                  <c:v>8.5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400" b="1"/>
          </a:pPr>
          <a:endParaRPr lang="th-TH"/>
        </a:p>
      </c:txPr>
    </c:legend>
    <c:plotVisOnly val="1"/>
  </c:chart>
  <c:spPr>
    <a:gradFill rotWithShape="1">
      <a:gsLst>
        <a:gs pos="0">
          <a:schemeClr val="accent5">
            <a:tint val="50000"/>
            <a:satMod val="300000"/>
          </a:schemeClr>
        </a:gs>
        <a:gs pos="35000">
          <a:schemeClr val="accent5">
            <a:tint val="37000"/>
            <a:satMod val="300000"/>
          </a:schemeClr>
        </a:gs>
        <a:gs pos="100000">
          <a:schemeClr val="accent5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5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th-TH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title>
      <c:tx>
        <c:rich>
          <a:bodyPr/>
          <a:lstStyle/>
          <a:p>
            <a:pPr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th-TH" sz="2000">
                <a:solidFill>
                  <a:schemeClr val="dk1"/>
                </a:solidFill>
                <a:latin typeface="+mn-lt"/>
                <a:ea typeface="+mn-ea"/>
                <a:cs typeface="+mn-cs"/>
              </a:rPr>
              <a:t>ร้อยละการเกิดผื่นแพ้ยาทางผิวหนัง</a:t>
            </a:r>
          </a:p>
        </c:rich>
      </c:tx>
      <c:spPr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Sheet2!$B$117</c:f>
              <c:strCache>
                <c:ptCount val="1"/>
                <c:pt idx="0">
                  <c:v>ร้อยละ</c:v>
                </c:pt>
              </c:strCache>
            </c:strRef>
          </c:tx>
          <c:dLbls>
            <c:txPr>
              <a:bodyPr/>
              <a:lstStyle/>
              <a:p>
                <a:pPr>
                  <a:defRPr sz="2000" b="1"/>
                </a:pPr>
                <a:endParaRPr lang="th-TH"/>
              </a:p>
            </c:txPr>
            <c:showVal val="1"/>
            <c:showLeaderLines val="1"/>
          </c:dLbls>
          <c:cat>
            <c:strRef>
              <c:f>Sheet2!$A$118:$A$119</c:f>
              <c:strCache>
                <c:ptCount val="2"/>
                <c:pt idx="0">
                  <c:v>ไม่แพ้ยา</c:v>
                </c:pt>
                <c:pt idx="1">
                  <c:v>แพ้ยาทางผิวหนัง</c:v>
                </c:pt>
              </c:strCache>
            </c:strRef>
          </c:cat>
          <c:val>
            <c:numRef>
              <c:f>Sheet2!$B$118:$B$119</c:f>
              <c:numCache>
                <c:formatCode>General</c:formatCode>
                <c:ptCount val="2"/>
                <c:pt idx="0">
                  <c:v>79.23</c:v>
                </c:pt>
                <c:pt idx="1">
                  <c:v>20.77</c:v>
                </c:pt>
              </c:numCache>
            </c:numRef>
          </c:val>
        </c:ser>
      </c:pie3DChart>
    </c:plotArea>
    <c:legend>
      <c:legendPos val="r"/>
      <c:txPr>
        <a:bodyPr/>
        <a:lstStyle/>
        <a:p>
          <a:pPr>
            <a:defRPr sz="1500" b="1"/>
          </a:pPr>
          <a:endParaRPr lang="th-TH"/>
        </a:p>
      </c:txPr>
    </c:legend>
    <c:plotVisOnly val="1"/>
  </c:chart>
  <c:spPr>
    <a:gradFill rotWithShape="1">
      <a:gsLst>
        <a:gs pos="0">
          <a:schemeClr val="accent2">
            <a:tint val="50000"/>
            <a:satMod val="300000"/>
          </a:schemeClr>
        </a:gs>
        <a:gs pos="35000">
          <a:schemeClr val="accent2">
            <a:tint val="37000"/>
            <a:satMod val="300000"/>
          </a:schemeClr>
        </a:gs>
        <a:gs pos="100000">
          <a:schemeClr val="accent2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2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th-TH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title>
      <c:tx>
        <c:rich>
          <a:bodyPr/>
          <a:lstStyle/>
          <a:p>
            <a: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th-TH" sz="2000">
                <a:solidFill>
                  <a:schemeClr val="dk1"/>
                </a:solidFill>
                <a:latin typeface="+mn-lt"/>
                <a:ea typeface="+mn-ea"/>
                <a:cs typeface="+mn-cs"/>
              </a:rPr>
              <a:t>ร้อยละ</a:t>
            </a:r>
            <a:r>
              <a:rPr lang="en-US" sz="2000" baseline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th-TH" sz="2000" baseline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ค่า </a:t>
            </a:r>
            <a:r>
              <a:rPr lang="en-US" sz="2000" baseline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CD4 </a:t>
            </a:r>
            <a:r>
              <a:rPr lang="th-TH" sz="2000" baseline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ที่เริ่มยา</a:t>
            </a:r>
            <a:endParaRPr lang="th-TH" sz="200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c:rich>
      </c:tx>
      <c:spPr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Sheet2!$H$79</c:f>
              <c:strCache>
                <c:ptCount val="1"/>
                <c:pt idx="0">
                  <c:v>ร้อยละ</c:v>
                </c:pt>
              </c:strCache>
            </c:strRef>
          </c:tx>
          <c:dLbls>
            <c:txPr>
              <a:bodyPr/>
              <a:lstStyle/>
              <a:p>
                <a:pPr>
                  <a:defRPr sz="2000" b="1"/>
                </a:pPr>
                <a:endParaRPr lang="th-TH"/>
              </a:p>
            </c:txPr>
            <c:showVal val="1"/>
            <c:showLeaderLines val="1"/>
          </c:dLbls>
          <c:cat>
            <c:strRef>
              <c:f>Sheet2!$G$80:$G$83</c:f>
              <c:strCache>
                <c:ptCount val="4"/>
                <c:pt idx="0">
                  <c:v>&lt; 200</c:v>
                </c:pt>
                <c:pt idx="1">
                  <c:v>200-399</c:v>
                </c:pt>
                <c:pt idx="2">
                  <c:v>400-599</c:v>
                </c:pt>
                <c:pt idx="3">
                  <c:v>≥ 600</c:v>
                </c:pt>
              </c:strCache>
            </c:strRef>
          </c:cat>
          <c:val>
            <c:numRef>
              <c:f>Sheet2!$H$80:$H$83</c:f>
              <c:numCache>
                <c:formatCode>General</c:formatCode>
                <c:ptCount val="4"/>
                <c:pt idx="0">
                  <c:v>44.6</c:v>
                </c:pt>
                <c:pt idx="1">
                  <c:v>35.4</c:v>
                </c:pt>
                <c:pt idx="2">
                  <c:v>11.5</c:v>
                </c:pt>
                <c:pt idx="3">
                  <c:v>8.5</c:v>
                </c:pt>
              </c:numCache>
            </c:numRef>
          </c:val>
        </c:ser>
      </c:pie3DChart>
    </c:plotArea>
    <c:legend>
      <c:legendPos val="r"/>
      <c:txPr>
        <a:bodyPr/>
        <a:lstStyle/>
        <a:p>
          <a:pPr>
            <a:defRPr sz="1800" b="1"/>
          </a:pPr>
          <a:endParaRPr lang="th-TH"/>
        </a:p>
      </c:txPr>
    </c:legend>
    <c:plotVisOnly val="1"/>
  </c:chart>
  <c:spPr>
    <a:solidFill>
      <a:schemeClr val="accent3">
        <a:lumMod val="60000"/>
        <a:lumOff val="40000"/>
      </a:schemeClr>
    </a:solidFill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title>
      <c:tx>
        <c:rich>
          <a:bodyPr/>
          <a:lstStyle/>
          <a:p>
            <a:pPr>
              <a:defRPr sz="2000"/>
            </a:pPr>
            <a:r>
              <a:rPr lang="th-TH" sz="2000"/>
              <a:t>ระยะเวลาของการผื่นผิวหนัง</a:t>
            </a:r>
          </a:p>
        </c:rich>
      </c:tx>
      <c:spPr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Sheet2!$B$100</c:f>
              <c:strCache>
                <c:ptCount val="1"/>
                <c:pt idx="0">
                  <c:v>ร้อยละ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th-TH"/>
              </a:p>
            </c:txPr>
            <c:showVal val="1"/>
            <c:showLeaderLines val="1"/>
          </c:dLbls>
          <c:cat>
            <c:strRef>
              <c:f>Sheet2!$A$101:$A$103</c:f>
              <c:strCache>
                <c:ptCount val="3"/>
                <c:pt idx="0">
                  <c:v>1-14 วัน</c:v>
                </c:pt>
                <c:pt idx="1">
                  <c:v>15-30 วัน</c:v>
                </c:pt>
                <c:pt idx="2">
                  <c:v>มากว่า 30 วัน</c:v>
                </c:pt>
              </c:strCache>
            </c:strRef>
          </c:cat>
          <c:val>
            <c:numRef>
              <c:f>Sheet2!$B$101:$B$103</c:f>
              <c:numCache>
                <c:formatCode>General</c:formatCode>
                <c:ptCount val="3"/>
                <c:pt idx="0">
                  <c:v>70.36999999999999</c:v>
                </c:pt>
                <c:pt idx="1">
                  <c:v>25.93</c:v>
                </c:pt>
                <c:pt idx="2">
                  <c:v>3.7</c:v>
                </c:pt>
              </c:numCache>
            </c:numRef>
          </c:val>
        </c:ser>
      </c:pie3DChart>
    </c:plotArea>
    <c:legend>
      <c:legendPos val="r"/>
      <c:txPr>
        <a:bodyPr/>
        <a:lstStyle/>
        <a:p>
          <a:pPr>
            <a:defRPr sz="1700" b="1"/>
          </a:pPr>
          <a:endParaRPr lang="th-TH"/>
        </a:p>
      </c:txPr>
    </c:legend>
    <c:plotVisOnly val="1"/>
  </c:chart>
  <c:spPr>
    <a:gradFill rotWithShape="1">
      <a:gsLst>
        <a:gs pos="0">
          <a:schemeClr val="accent6">
            <a:tint val="50000"/>
            <a:satMod val="300000"/>
          </a:schemeClr>
        </a:gs>
        <a:gs pos="35000">
          <a:schemeClr val="accent6">
            <a:tint val="37000"/>
            <a:satMod val="300000"/>
          </a:schemeClr>
        </a:gs>
        <a:gs pos="100000">
          <a:schemeClr val="accent6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6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th-TH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title>
      <c:tx>
        <c:rich>
          <a:bodyPr/>
          <a:lstStyle/>
          <a:p>
            <a:pPr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th-TH" sz="2000">
                <a:solidFill>
                  <a:schemeClr val="dk1"/>
                </a:solidFill>
                <a:latin typeface="+mn-lt"/>
                <a:ea typeface="+mn-ea"/>
                <a:cs typeface="+mn-cs"/>
              </a:rPr>
              <a:t>ร้อยละการเกิดผลข้างเคียงจากยา</a:t>
            </a:r>
          </a:p>
        </c:rich>
      </c:tx>
      <c:spPr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Sheet2!$B$141</c:f>
              <c:strCache>
                <c:ptCount val="1"/>
                <c:pt idx="0">
                  <c:v>ร้อยละ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th-TH"/>
              </a:p>
            </c:txPr>
            <c:showVal val="1"/>
            <c:showLeaderLines val="1"/>
          </c:dLbls>
          <c:cat>
            <c:strRef>
              <c:f>Sheet2!$A$142:$A$143</c:f>
              <c:strCache>
                <c:ptCount val="2"/>
                <c:pt idx="0">
                  <c:v>ไม่เกิดผลข้างเคียง</c:v>
                </c:pt>
                <c:pt idx="1">
                  <c:v>เกิดผลข้างเคียงต้องหยุดยา</c:v>
                </c:pt>
              </c:strCache>
            </c:strRef>
          </c:cat>
          <c:val>
            <c:numRef>
              <c:f>Sheet2!$B$142:$B$143</c:f>
              <c:numCache>
                <c:formatCode>General</c:formatCode>
                <c:ptCount val="2"/>
                <c:pt idx="0">
                  <c:v>88.460000000000022</c:v>
                </c:pt>
                <c:pt idx="1">
                  <c:v>11.54</c:v>
                </c:pt>
              </c:numCache>
            </c:numRef>
          </c:val>
        </c:ser>
      </c:pie3DChart>
    </c:plotArea>
    <c:legend>
      <c:legendPos val="r"/>
      <c:txPr>
        <a:bodyPr/>
        <a:lstStyle/>
        <a:p>
          <a:pPr>
            <a:defRPr sz="1600" b="1"/>
          </a:pPr>
          <a:endParaRPr lang="th-TH"/>
        </a:p>
      </c:txPr>
    </c:legend>
    <c:plotVisOnly val="1"/>
  </c:chart>
  <c:spPr>
    <a:gradFill rotWithShape="1">
      <a:gsLst>
        <a:gs pos="0">
          <a:schemeClr val="accent4">
            <a:tint val="50000"/>
            <a:satMod val="300000"/>
          </a:schemeClr>
        </a:gs>
        <a:gs pos="35000">
          <a:schemeClr val="accent4">
            <a:tint val="37000"/>
            <a:satMod val="300000"/>
          </a:schemeClr>
        </a:gs>
        <a:gs pos="100000">
          <a:schemeClr val="accent4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4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th-TH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title>
      <c:tx>
        <c:rich>
          <a:bodyPr/>
          <a:lstStyle/>
          <a:p>
            <a: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th-TH" sz="20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ร้อยละเวลาของการเกิดผลข้างเคียงจากยา</a:t>
            </a:r>
          </a:p>
        </c:rich>
      </c:tx>
      <c:layout>
        <c:manualLayout>
          <c:xMode val="edge"/>
          <c:yMode val="edge"/>
          <c:x val="0.15825636016045913"/>
          <c:y val="5.0142099191624684E-2"/>
        </c:manualLayout>
      </c:layout>
      <c:spPr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Sheet2!$B$135</c:f>
              <c:strCache>
                <c:ptCount val="1"/>
                <c:pt idx="0">
                  <c:v>ร้อยละ</c:v>
                </c:pt>
              </c:strCache>
            </c:strRef>
          </c:tx>
          <c:dLbls>
            <c:txPr>
              <a:bodyPr/>
              <a:lstStyle/>
              <a:p>
                <a:pPr>
                  <a:defRPr sz="1800" b="1"/>
                </a:pPr>
                <a:endParaRPr lang="th-TH"/>
              </a:p>
            </c:txPr>
            <c:showVal val="1"/>
            <c:showLeaderLines val="1"/>
          </c:dLbls>
          <c:cat>
            <c:strRef>
              <c:f>Sheet2!$A$136:$A$137</c:f>
              <c:strCache>
                <c:ptCount val="2"/>
                <c:pt idx="0">
                  <c:v>15-30 วัน</c:v>
                </c:pt>
                <c:pt idx="1">
                  <c:v>มากกว่า 30 วัน</c:v>
                </c:pt>
              </c:strCache>
            </c:strRef>
          </c:cat>
          <c:val>
            <c:numRef>
              <c:f>Sheet2!$B$136:$B$137</c:f>
              <c:numCache>
                <c:formatCode>General</c:formatCode>
                <c:ptCount val="2"/>
                <c:pt idx="0">
                  <c:v>13.33</c:v>
                </c:pt>
                <c:pt idx="1">
                  <c:v>86.669999999999987</c:v>
                </c:pt>
              </c:numCache>
            </c:numRef>
          </c:val>
        </c:ser>
      </c:pie3DChart>
    </c:plotArea>
    <c:legend>
      <c:legendPos val="r"/>
      <c:txPr>
        <a:bodyPr/>
        <a:lstStyle/>
        <a:p>
          <a:pPr>
            <a:defRPr sz="1800" b="1"/>
          </a:pPr>
          <a:endParaRPr lang="th-TH"/>
        </a:p>
      </c:txPr>
    </c:legend>
    <c:plotVisOnly val="1"/>
  </c:chart>
  <c:spPr>
    <a:gradFill rotWithShape="1">
      <a:gsLst>
        <a:gs pos="0">
          <a:schemeClr val="accent5">
            <a:tint val="50000"/>
            <a:satMod val="300000"/>
          </a:schemeClr>
        </a:gs>
        <a:gs pos="35000">
          <a:schemeClr val="accent5">
            <a:tint val="37000"/>
            <a:satMod val="300000"/>
          </a:schemeClr>
        </a:gs>
        <a:gs pos="100000">
          <a:schemeClr val="accent5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5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th-TH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0CC492-533A-449E-A5A3-FB6436D13A4B}" type="datetimeFigureOut">
              <a:rPr lang="th-TH" smtClean="0"/>
              <a:pPr/>
              <a:t>08/07/59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3FE33-3193-4328-98AD-DB07932743E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384331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E57FD-F21D-42F7-815F-9B4E0FDDF699}" type="datetimeFigureOut">
              <a:rPr lang="th-TH" smtClean="0"/>
              <a:pPr/>
              <a:t>08/07/59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5B068-F7C7-47C7-824C-DB1E60F63D0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746727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4F5B-28FE-4A0D-A21C-9E06AD6BE245}" type="datetimeFigureOut">
              <a:rPr lang="th-TH" smtClean="0"/>
              <a:pPr/>
              <a:t>08/07/59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405C-F87C-44F3-9B26-9645AFC453D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4F5B-28FE-4A0D-A21C-9E06AD6BE245}" type="datetimeFigureOut">
              <a:rPr lang="th-TH" smtClean="0"/>
              <a:pPr/>
              <a:t>08/07/59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405C-F87C-44F3-9B26-9645AFC453D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4F5B-28FE-4A0D-A21C-9E06AD6BE245}" type="datetimeFigureOut">
              <a:rPr lang="th-TH" smtClean="0"/>
              <a:pPr/>
              <a:t>08/07/59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405C-F87C-44F3-9B26-9645AFC453D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4F5B-28FE-4A0D-A21C-9E06AD6BE245}" type="datetimeFigureOut">
              <a:rPr lang="th-TH" smtClean="0"/>
              <a:pPr/>
              <a:t>08/07/59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405C-F87C-44F3-9B26-9645AFC453D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4F5B-28FE-4A0D-A21C-9E06AD6BE245}" type="datetimeFigureOut">
              <a:rPr lang="th-TH" smtClean="0"/>
              <a:pPr/>
              <a:t>08/07/59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405C-F87C-44F3-9B26-9645AFC453D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4F5B-28FE-4A0D-A21C-9E06AD6BE245}" type="datetimeFigureOut">
              <a:rPr lang="th-TH" smtClean="0"/>
              <a:pPr/>
              <a:t>08/07/59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405C-F87C-44F3-9B26-9645AFC453D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4F5B-28FE-4A0D-A21C-9E06AD6BE245}" type="datetimeFigureOut">
              <a:rPr lang="th-TH" smtClean="0"/>
              <a:pPr/>
              <a:t>08/07/59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405C-F87C-44F3-9B26-9645AFC453D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4F5B-28FE-4A0D-A21C-9E06AD6BE245}" type="datetimeFigureOut">
              <a:rPr lang="th-TH" smtClean="0"/>
              <a:pPr/>
              <a:t>08/07/59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405C-F87C-44F3-9B26-9645AFC453D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4F5B-28FE-4A0D-A21C-9E06AD6BE245}" type="datetimeFigureOut">
              <a:rPr lang="th-TH" smtClean="0"/>
              <a:pPr/>
              <a:t>08/07/59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405C-F87C-44F3-9B26-9645AFC453D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4F5B-28FE-4A0D-A21C-9E06AD6BE245}" type="datetimeFigureOut">
              <a:rPr lang="th-TH" smtClean="0"/>
              <a:pPr/>
              <a:t>08/07/59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405C-F87C-44F3-9B26-9645AFC453D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4F5B-28FE-4A0D-A21C-9E06AD6BE245}" type="datetimeFigureOut">
              <a:rPr lang="th-TH" smtClean="0"/>
              <a:pPr/>
              <a:t>08/07/59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405C-F87C-44F3-9B26-9645AFC453D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94F5B-28FE-4A0D-A21C-9E06AD6BE245}" type="datetimeFigureOut">
              <a:rPr lang="th-TH" smtClean="0"/>
              <a:pPr/>
              <a:t>08/07/59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E405C-F87C-44F3-9B26-9645AFC453D0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428596" y="428604"/>
            <a:ext cx="8358246" cy="2214578"/>
          </a:xfrm>
          <a:prstGeom prst="rect">
            <a:avLst/>
          </a:prstGeom>
          <a:solidFill>
            <a:srgbClr val="660066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48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Lucida Calligraphy" pitchFamily="66" charset="0"/>
                <a:ea typeface="+mj-ea"/>
              </a:rPr>
              <a:t>ปัจจัยที่มีผลต่อการแพ้ยาและ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48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Lucida Calligraphy" pitchFamily="66" charset="0"/>
                <a:ea typeface="+mj-ea"/>
              </a:rPr>
              <a:t>ผลของการเกิด</a:t>
            </a:r>
            <a:r>
              <a:rPr kumimoji="0" lang="th-TH" sz="4800" b="1" i="0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</a:rPr>
              <a:t>อาการไม่พึงประสงค์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800" b="1" i="0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</a:rPr>
              <a:t>จากยาต้าน</a:t>
            </a:r>
            <a:r>
              <a:rPr kumimoji="0" lang="th-TH" sz="4800" b="1" i="0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</a:rPr>
              <a:t>ไวรัสเอช</a:t>
            </a:r>
            <a:r>
              <a:rPr kumimoji="0" lang="th-TH" sz="4800" b="1" i="0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</a:rPr>
              <a:t>ไอวี</a:t>
            </a:r>
            <a:r>
              <a:rPr kumimoji="0" lang="th-TH" sz="4800" b="1" i="0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</a:rPr>
              <a:t> ใน รพ.บึงกาฬ</a:t>
            </a:r>
            <a:endParaRPr kumimoji="0" lang="th-TH" sz="4800" b="1" i="0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</a:endParaRPr>
          </a:p>
        </p:txBody>
      </p:sp>
      <p:pic>
        <p:nvPicPr>
          <p:cNvPr id="8" name="Picture 7" descr="DSC03546"/>
          <p:cNvPicPr>
            <a:picLocks noChangeAspect="1" noChangeArrowheads="1"/>
          </p:cNvPicPr>
          <p:nvPr/>
        </p:nvPicPr>
        <p:blipFill>
          <a:blip r:embed="rId2"/>
          <a:srcRect l="5000" t="15556" r="4167" b="7777"/>
          <a:stretch>
            <a:fillRect/>
          </a:stretch>
        </p:blipFill>
        <p:spPr bwMode="auto">
          <a:xfrm>
            <a:off x="4643438" y="2857496"/>
            <a:ext cx="4357718" cy="38576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8" descr="ย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786058"/>
            <a:ext cx="4214842" cy="38576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5643570" y="5903893"/>
            <a:ext cx="3284874" cy="9541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th-TH" sz="2800" b="1" i="1" dirty="0" err="1" smtClean="0">
                <a:latin typeface="4805KwangMD_Influenza" pitchFamily="2" charset="0"/>
              </a:rPr>
              <a:t>ภญ.นันทนา</a:t>
            </a:r>
            <a:r>
              <a:rPr lang="th-TH" sz="2800" b="1" i="1" dirty="0" smtClean="0">
                <a:latin typeface="4805KwangMD_Influenza" pitchFamily="2" charset="0"/>
              </a:rPr>
              <a:t> เสียงล้ำ</a:t>
            </a:r>
            <a:endParaRPr lang="en-US" sz="2800" b="1" i="1" dirty="0" smtClean="0">
              <a:latin typeface="4805KwangMD_Influenza" pitchFamily="2" charset="0"/>
            </a:endParaRPr>
          </a:p>
          <a:p>
            <a:pPr algn="ctr"/>
            <a:r>
              <a:rPr lang="th-TH" sz="2800" b="1" i="1" dirty="0" smtClean="0">
                <a:latin typeface="4805KwangMD_Influenza" pitchFamily="2" charset="0"/>
              </a:rPr>
              <a:t>โรงพยาบาลบึงกาฬ จ.บึงกาฬ</a:t>
            </a:r>
            <a:endParaRPr lang="th-TH" sz="2800" b="1" i="1" dirty="0">
              <a:latin typeface="4805KwangMD_Influenz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1714480" y="285728"/>
            <a:ext cx="5276212" cy="928694"/>
          </a:xfrm>
          <a:solidFill>
            <a:srgbClr val="660066"/>
          </a:solidFill>
        </p:spPr>
        <p:txBody>
          <a:bodyPr>
            <a:noAutofit/>
          </a:bodyPr>
          <a:lstStyle/>
          <a:p>
            <a:r>
              <a:rPr lang="th-TH" sz="54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Lucida Calligraphy" pitchFamily="66" charset="0"/>
                <a:cs typeface="+mn-cs"/>
              </a:rPr>
              <a:t>วิธีดำเนินการวิจัย (ต่อ)</a:t>
            </a:r>
            <a:endParaRPr lang="th-TH" sz="54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9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158" y="1714488"/>
            <a:ext cx="8572560" cy="471490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th-TH" sz="3600" b="1" dirty="0" smtClean="0">
                <a:solidFill>
                  <a:srgbClr val="0000CC"/>
                </a:solidFill>
                <a:latin typeface="Cordia New" pitchFamily="34" charset="-34"/>
                <a:cs typeface="Cordia New" pitchFamily="34" charset="-34"/>
              </a:rPr>
              <a:t>  การวิเคราะห์ข้อมูลและสถิติที่ใช้</a:t>
            </a:r>
          </a:p>
          <a:p>
            <a:pPr>
              <a:buNone/>
            </a:pPr>
            <a:r>
              <a:rPr lang="th-TH" sz="3600" b="1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4000" b="1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1. ใช้สถิติเชิงพรรณนา (</a:t>
            </a:r>
            <a:r>
              <a:rPr lang="en-US" sz="4000" b="1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Descriptive statistic) </a:t>
            </a:r>
            <a:endParaRPr lang="th-TH" sz="3600" b="1" dirty="0" smtClean="0">
              <a:solidFill>
                <a:srgbClr val="FF0000"/>
              </a:solidFill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r>
              <a:rPr lang="th-TH" sz="3600" b="1" dirty="0" smtClean="0">
                <a:latin typeface="Cordia New" pitchFamily="34" charset="-34"/>
                <a:cs typeface="Cordia New" pitchFamily="34" charset="-34"/>
              </a:rPr>
              <a:t> วิเคราะห์ข้อมูลทั่วไป ได้แก่ จำนวน ร้อยละ ค่าเฉลี่ย ส่วนเบี่ยงเบนมาตรฐาน</a:t>
            </a:r>
          </a:p>
          <a:p>
            <a:pPr>
              <a:buNone/>
            </a:pPr>
            <a:r>
              <a:rPr lang="th-TH" sz="3600" b="1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4000" b="1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2. ใช้สถิติวิเคราะห์ (</a:t>
            </a:r>
            <a:r>
              <a:rPr lang="en-US" sz="4000" b="1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Analytical statistic) </a:t>
            </a:r>
            <a:endParaRPr lang="th-TH" sz="3600" b="1" dirty="0" smtClean="0">
              <a:solidFill>
                <a:srgbClr val="FF0000"/>
              </a:solidFill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r>
              <a:rPr lang="th-TH" sz="3600" b="1" dirty="0" smtClean="0">
                <a:latin typeface="Cordia New" pitchFamily="34" charset="-34"/>
                <a:cs typeface="Cordia New" pitchFamily="34" charset="-34"/>
              </a:rPr>
              <a:t>หาความสัมพันธ์ระหว่างตัวแปรต้นและตัวแปรตาม </a:t>
            </a:r>
          </a:p>
          <a:p>
            <a:pPr>
              <a:buNone/>
            </a:pPr>
            <a:r>
              <a:rPr lang="th-TH" sz="3600" b="1" dirty="0" smtClean="0">
                <a:latin typeface="Cordia New" pitchFamily="34" charset="-34"/>
                <a:cs typeface="Cordia New" pitchFamily="34" charset="-34"/>
              </a:rPr>
              <a:t>ได้แก่ </a:t>
            </a:r>
            <a:r>
              <a:rPr lang="en-US" sz="3600" b="1" dirty="0" smtClean="0">
                <a:latin typeface="Cordia New" pitchFamily="34" charset="-34"/>
                <a:cs typeface="Cordia New" pitchFamily="34" charset="-34"/>
              </a:rPr>
              <a:t>Chi - square Test</a:t>
            </a:r>
            <a:endParaRPr lang="th-TH" sz="3600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r>
              <a:rPr lang="th-TH" sz="3600" b="1" dirty="0" smtClean="0">
                <a:latin typeface="Cordia New" pitchFamily="34" charset="-34"/>
                <a:cs typeface="Cordia New" pitchFamily="34" charset="-34"/>
              </a:rPr>
              <a:t> 	</a:t>
            </a:r>
          </a:p>
          <a:p>
            <a:pPr>
              <a:buNone/>
            </a:pPr>
            <a:r>
              <a:rPr lang="th-TH" sz="3600" b="1" dirty="0" smtClean="0">
                <a:latin typeface="Cordia New" pitchFamily="34" charset="-34"/>
                <a:cs typeface="Cordia New" pitchFamily="34" charset="-34"/>
              </a:rPr>
              <a:t>		</a:t>
            </a:r>
            <a:endParaRPr lang="th-TH" sz="3600" b="1" dirty="0" smtClean="0">
              <a:solidFill>
                <a:srgbClr val="0000CC"/>
              </a:solidFill>
              <a:latin typeface="Cordia New" pitchFamily="34" charset="-34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12489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1714480" y="285728"/>
            <a:ext cx="5276212" cy="928694"/>
          </a:xfrm>
          <a:solidFill>
            <a:srgbClr val="660066"/>
          </a:solidFill>
        </p:spPr>
        <p:txBody>
          <a:bodyPr>
            <a:noAutofit/>
          </a:bodyPr>
          <a:lstStyle/>
          <a:p>
            <a:r>
              <a:rPr lang="th-TH" sz="54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Lucida Calligraphy" pitchFamily="66" charset="0"/>
                <a:cs typeface="+mn-cs"/>
              </a:rPr>
              <a:t>ผลการวิจัย</a:t>
            </a:r>
            <a:endParaRPr lang="th-TH" sz="54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642910" y="4786322"/>
            <a:ext cx="8143932" cy="107157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spcFirstLastPara="0" vert="horz" wrap="square" lIns="152400" tIns="152400" rIns="152400" bIns="152400" numCol="1" spcCol="1270" anchor="ctr" anchorCtr="0">
            <a:noAutofit/>
          </a:bodyPr>
          <a:lstStyle/>
          <a:p>
            <a:pPr lvl="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3600" b="1" dirty="0" smtClean="0">
                <a:solidFill>
                  <a:schemeClr val="tx1"/>
                </a:solidFill>
              </a:rPr>
              <a:t>3</a:t>
            </a:r>
            <a:r>
              <a:rPr lang="th-TH" sz="3600" b="1" kern="1200" dirty="0" smtClean="0">
                <a:solidFill>
                  <a:schemeClr val="tx1"/>
                </a:solidFill>
              </a:rPr>
              <a:t>. ผลการเกิดอาการไม่พึงประสงค์จากยาต้าน</a:t>
            </a:r>
            <a:r>
              <a:rPr lang="th-TH" sz="3600" b="1" kern="1200" dirty="0" err="1" smtClean="0">
                <a:solidFill>
                  <a:schemeClr val="tx1"/>
                </a:solidFill>
              </a:rPr>
              <a:t>ไวรัสเอช</a:t>
            </a:r>
            <a:r>
              <a:rPr lang="th-TH" sz="3600" b="1" kern="1200" dirty="0" smtClean="0">
                <a:solidFill>
                  <a:schemeClr val="tx1"/>
                </a:solidFill>
              </a:rPr>
              <a:t>ไอวี</a:t>
            </a:r>
            <a:endParaRPr lang="th-TH" sz="3600" b="1" kern="1200" dirty="0">
              <a:solidFill>
                <a:schemeClr val="tx1"/>
              </a:solidFill>
            </a:endParaRPr>
          </a:p>
        </p:txBody>
      </p:sp>
      <p:sp>
        <p:nvSpPr>
          <p:cNvPr id="9" name="สี่เหลี่ยมมุมมน 4"/>
          <p:cNvSpPr/>
          <p:nvPr/>
        </p:nvSpPr>
        <p:spPr>
          <a:xfrm>
            <a:off x="642910" y="3286124"/>
            <a:ext cx="7759216" cy="116034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spcFirstLastPara="0" vert="horz" wrap="square" lIns="152400" tIns="152400" rIns="152400" bIns="152400" numCol="1" spcCol="1270" anchor="ctr" anchorCtr="0">
            <a:noAutofit/>
          </a:bodyPr>
          <a:lstStyle/>
          <a:p>
            <a:pPr lvl="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3600" b="1" dirty="0" smtClean="0">
                <a:solidFill>
                  <a:schemeClr val="tx1"/>
                </a:solidFill>
              </a:rPr>
              <a:t>2</a:t>
            </a:r>
            <a:r>
              <a:rPr lang="th-TH" sz="3600" b="1" kern="1200" dirty="0" smtClean="0">
                <a:solidFill>
                  <a:schemeClr val="tx1"/>
                </a:solidFill>
              </a:rPr>
              <a:t>. </a:t>
            </a:r>
            <a:r>
              <a:rPr lang="th-TH" sz="3600" b="1" dirty="0" smtClean="0">
                <a:solidFill>
                  <a:schemeClr val="tx1"/>
                </a:solidFill>
              </a:rPr>
              <a:t>ปัจจัยที่มีผลต่อการเกิดการแพ้ยาต้าน</a:t>
            </a:r>
            <a:r>
              <a:rPr lang="th-TH" sz="3600" b="1" dirty="0" err="1" smtClean="0">
                <a:solidFill>
                  <a:schemeClr val="tx1"/>
                </a:solidFill>
              </a:rPr>
              <a:t>ไวรัสเอช</a:t>
            </a:r>
            <a:r>
              <a:rPr lang="th-TH" sz="3600" b="1" dirty="0" smtClean="0">
                <a:solidFill>
                  <a:schemeClr val="tx1"/>
                </a:solidFill>
              </a:rPr>
              <a:t>ไอวี</a:t>
            </a:r>
            <a:endParaRPr lang="th-TH" sz="3600" b="1" kern="1200" dirty="0">
              <a:solidFill>
                <a:schemeClr val="tx1"/>
              </a:solidFill>
            </a:endParaRPr>
          </a:p>
        </p:txBody>
      </p:sp>
      <p:sp>
        <p:nvSpPr>
          <p:cNvPr id="10" name="สี่เหลี่ยมมุมมน 4"/>
          <p:cNvSpPr/>
          <p:nvPr/>
        </p:nvSpPr>
        <p:spPr>
          <a:xfrm>
            <a:off x="642910" y="1857364"/>
            <a:ext cx="6549009" cy="104828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spcFirstLastPara="0" vert="horz" wrap="square" lIns="152400" tIns="152400" rIns="152400" bIns="152400" numCol="1" spcCol="1270" anchor="ctr" anchorCtr="0">
            <a:noAutofit/>
          </a:bodyPr>
          <a:lstStyle/>
          <a:p>
            <a:pPr lvl="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3600" b="1" kern="1200" dirty="0" smtClean="0">
                <a:solidFill>
                  <a:schemeClr val="tx1"/>
                </a:solidFill>
              </a:rPr>
              <a:t>1. จำนวนและร้อย</a:t>
            </a:r>
            <a:r>
              <a:rPr lang="th-TH" sz="3600" b="1" dirty="0" smtClean="0">
                <a:solidFill>
                  <a:schemeClr val="tx1"/>
                </a:solidFill>
              </a:rPr>
              <a:t>ละจำแนกตามข้อมูลทั่วไป</a:t>
            </a:r>
            <a:endParaRPr lang="th-TH" sz="3600" b="1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12489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1714480" y="285728"/>
            <a:ext cx="5276212" cy="928694"/>
          </a:xfrm>
          <a:solidFill>
            <a:srgbClr val="660066"/>
          </a:solidFill>
        </p:spPr>
        <p:txBody>
          <a:bodyPr>
            <a:noAutofit/>
          </a:bodyPr>
          <a:lstStyle/>
          <a:p>
            <a:r>
              <a:rPr lang="th-TH" sz="54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Lucida Calligraphy" pitchFamily="66" charset="0"/>
                <a:cs typeface="+mn-cs"/>
              </a:rPr>
              <a:t>ผลการวิจัย (ต่อ)</a:t>
            </a:r>
            <a:endParaRPr lang="th-TH" sz="5400" b="1" dirty="0">
              <a:solidFill>
                <a:schemeClr val="bg1"/>
              </a:solidFill>
              <a:cs typeface="+mn-cs"/>
            </a:endParaRPr>
          </a:p>
        </p:txBody>
      </p:sp>
      <p:graphicFrame>
        <p:nvGraphicFramePr>
          <p:cNvPr id="3" name="แผนภูมิ 2"/>
          <p:cNvGraphicFramePr/>
          <p:nvPr/>
        </p:nvGraphicFramePr>
        <p:xfrm>
          <a:off x="428597" y="2285992"/>
          <a:ext cx="3429023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สี่เหลี่ยมผืนผ้า 3"/>
          <p:cNvSpPr/>
          <p:nvPr/>
        </p:nvSpPr>
        <p:spPr>
          <a:xfrm>
            <a:off x="428596" y="1428736"/>
            <a:ext cx="6143668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b="1" dirty="0" smtClean="0"/>
              <a:t>1.จำนวนและร้อยละของผู้ป่วยจำแนกตามข้อมูลทั่วไป</a:t>
            </a:r>
            <a:endParaRPr lang="th-TH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5429264"/>
            <a:ext cx="4270721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b="1" dirty="0" smtClean="0"/>
              <a:t>ส่วนใหญ่อายุ 40-49 ปี (ร้อยละ 44.60) </a:t>
            </a:r>
          </a:p>
          <a:p>
            <a:r>
              <a:rPr lang="th-TH" b="1" dirty="0" smtClean="0"/>
              <a:t>อายุ 30-39 ปี (ร้อยละ  28.50)</a:t>
            </a:r>
            <a:endParaRPr lang="th-TH" b="1" dirty="0"/>
          </a:p>
        </p:txBody>
      </p:sp>
      <p:graphicFrame>
        <p:nvGraphicFramePr>
          <p:cNvPr id="7" name="แผนภูมิ 6"/>
          <p:cNvGraphicFramePr/>
          <p:nvPr/>
        </p:nvGraphicFramePr>
        <p:xfrm>
          <a:off x="4643438" y="2285992"/>
          <a:ext cx="4143404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9312489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1714480" y="285728"/>
            <a:ext cx="5276212" cy="928694"/>
          </a:xfrm>
          <a:solidFill>
            <a:srgbClr val="660066"/>
          </a:solidFill>
        </p:spPr>
        <p:txBody>
          <a:bodyPr>
            <a:noAutofit/>
          </a:bodyPr>
          <a:lstStyle/>
          <a:p>
            <a:r>
              <a:rPr lang="th-TH" sz="54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Lucida Calligraphy" pitchFamily="66" charset="0"/>
                <a:cs typeface="+mn-cs"/>
              </a:rPr>
              <a:t>ผลการวิจัย (ต่อ)</a:t>
            </a:r>
            <a:endParaRPr lang="th-TH" sz="54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428596" y="1428736"/>
            <a:ext cx="600079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b="1" dirty="0" smtClean="0"/>
              <a:t>1. จำนวนและร้อยละของผู้ป่วยจำแนกตามข้อมูลทั่วไป</a:t>
            </a:r>
            <a:endParaRPr lang="th-TH" dirty="0"/>
          </a:p>
        </p:txBody>
      </p:sp>
      <p:graphicFrame>
        <p:nvGraphicFramePr>
          <p:cNvPr id="11" name="แผนภูมิ 10"/>
          <p:cNvGraphicFramePr/>
          <p:nvPr/>
        </p:nvGraphicFramePr>
        <p:xfrm>
          <a:off x="5072066" y="2571744"/>
          <a:ext cx="3714744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แผนภูมิ 6"/>
          <p:cNvGraphicFramePr/>
          <p:nvPr/>
        </p:nvGraphicFramePr>
        <p:xfrm>
          <a:off x="214282" y="2571744"/>
          <a:ext cx="4214810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9312489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1714480" y="285728"/>
            <a:ext cx="5276212" cy="928694"/>
          </a:xfrm>
          <a:solidFill>
            <a:srgbClr val="660066"/>
          </a:solidFill>
        </p:spPr>
        <p:txBody>
          <a:bodyPr>
            <a:noAutofit/>
          </a:bodyPr>
          <a:lstStyle/>
          <a:p>
            <a:r>
              <a:rPr lang="th-TH" sz="54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Lucida Calligraphy" pitchFamily="66" charset="0"/>
                <a:cs typeface="+mn-cs"/>
              </a:rPr>
              <a:t>ผลการวิจัย (ต่อ)</a:t>
            </a:r>
            <a:endParaRPr lang="th-TH" sz="54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428596" y="1428736"/>
            <a:ext cx="5572164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b="1" dirty="0" smtClean="0"/>
              <a:t>2. ผลปัจจัยที่มีผลต่อการแพ้ยาต้าน</a:t>
            </a:r>
            <a:r>
              <a:rPr lang="th-TH" b="1" dirty="0" err="1" smtClean="0"/>
              <a:t>ไวรัส</a:t>
            </a:r>
            <a:r>
              <a:rPr lang="th-TH" b="1" dirty="0" smtClean="0"/>
              <a:t> </a:t>
            </a:r>
            <a:r>
              <a:rPr lang="th-TH" b="1" dirty="0" err="1" smtClean="0"/>
              <a:t>เอช</a:t>
            </a:r>
            <a:r>
              <a:rPr lang="th-TH" b="1" dirty="0" smtClean="0"/>
              <a:t>ไอวี</a:t>
            </a:r>
            <a:endParaRPr lang="th-TH" dirty="0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57158" y="2214554"/>
            <a:ext cx="8543108" cy="255454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จากการใช้สถิติวิเคราะห์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Chi –square test </a:t>
            </a:r>
            <a:endParaRPr kumimoji="0" lang="th-TH" sz="3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Cordia New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เพื่อหาความสัมพันธ์ ปัจจัยที่มีผลต่อการเกิดการแพ้ยา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พบว่า ในกลุ่มที่แพ้ยาต้าน</a:t>
            </a:r>
            <a:r>
              <a:rPr kumimoji="0" lang="th-TH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ไวรัสเอช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ไอวีและกลุ่มที่ไม่แพ้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ยาต้าน</a:t>
            </a:r>
            <a:r>
              <a:rPr kumimoji="0" lang="th-TH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ไวรัสเอช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ไอวีไม่มีความแตกต่างกันอย่างมีนัยสำคัญ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ในด้าน เพศ อายุ น้ำหนักตัว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(%IBW) 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จำนวน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CD4 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และ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%CD4  </a:t>
            </a: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12489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1714480" y="285728"/>
            <a:ext cx="5276212" cy="928694"/>
          </a:xfrm>
          <a:solidFill>
            <a:srgbClr val="660066"/>
          </a:solidFill>
        </p:spPr>
        <p:txBody>
          <a:bodyPr>
            <a:noAutofit/>
          </a:bodyPr>
          <a:lstStyle/>
          <a:p>
            <a:r>
              <a:rPr lang="th-TH" sz="54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Lucida Calligraphy" pitchFamily="66" charset="0"/>
                <a:cs typeface="+mn-cs"/>
              </a:rPr>
              <a:t>การอภิปรายผล</a:t>
            </a:r>
            <a:endParaRPr lang="th-TH" sz="54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571612"/>
            <a:ext cx="8284640" cy="35394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3200" b="1" dirty="0" smtClean="0"/>
              <a:t>จากการทบทวนวรรณกรรมที่เกี่ยวข้อง พบว่า ผู้ป่วยที่ได้รับยาต้านฯ</a:t>
            </a:r>
          </a:p>
          <a:p>
            <a:r>
              <a:rPr lang="th-TH" sz="3200" b="1" dirty="0" smtClean="0"/>
              <a:t> </a:t>
            </a:r>
            <a:r>
              <a:rPr lang="en-US" sz="3200" b="1" dirty="0" smtClean="0"/>
              <a:t>NVP  </a:t>
            </a:r>
            <a:r>
              <a:rPr lang="th-TH" sz="3200" b="1" dirty="0" smtClean="0"/>
              <a:t>ถ้าผู้ป่วยมี </a:t>
            </a:r>
            <a:r>
              <a:rPr lang="en-US" sz="3200" b="1" dirty="0" smtClean="0"/>
              <a:t>CD4 </a:t>
            </a:r>
            <a:r>
              <a:rPr lang="th-TH" sz="3200" b="1" dirty="0" smtClean="0"/>
              <a:t>สูง  (ผู้หญิง </a:t>
            </a:r>
            <a:r>
              <a:rPr lang="en-US" sz="3200" b="1" dirty="0" smtClean="0"/>
              <a:t>CD4</a:t>
            </a:r>
            <a:r>
              <a:rPr lang="en-US" sz="3200" b="1" dirty="0" smtClean="0">
                <a:sym typeface="Symbol"/>
              </a:rPr>
              <a:t>250 cell/mm3</a:t>
            </a:r>
            <a:r>
              <a:rPr lang="th-TH" sz="3200" b="1" dirty="0" smtClean="0">
                <a:sym typeface="Symbol"/>
              </a:rPr>
              <a:t> </a:t>
            </a:r>
          </a:p>
          <a:p>
            <a:r>
              <a:rPr lang="th-TH" sz="3200" b="1" dirty="0" smtClean="0">
                <a:sym typeface="Symbol"/>
              </a:rPr>
              <a:t>และ</a:t>
            </a:r>
            <a:r>
              <a:rPr lang="th-TH" sz="3200" b="1" dirty="0" smtClean="0"/>
              <a:t>ผู้ชาย </a:t>
            </a:r>
            <a:r>
              <a:rPr lang="en-US" sz="3200" b="1" dirty="0" smtClean="0"/>
              <a:t>CD4</a:t>
            </a:r>
            <a:r>
              <a:rPr lang="en-US" sz="3200" b="1" dirty="0" smtClean="0">
                <a:sym typeface="Symbol"/>
              </a:rPr>
              <a:t>400 cell/mm3</a:t>
            </a:r>
            <a:r>
              <a:rPr lang="th-TH" sz="3200" b="1" dirty="0" smtClean="0">
                <a:sym typeface="Symbol"/>
              </a:rPr>
              <a:t> ) </a:t>
            </a:r>
          </a:p>
          <a:p>
            <a:r>
              <a:rPr lang="th-TH" sz="3200" b="1" dirty="0" smtClean="0">
                <a:sym typeface="Symbol"/>
              </a:rPr>
              <a:t>จะมีโอกาสในการเกิดอาการข้างเคียงจากยาได้มาก </a:t>
            </a:r>
          </a:p>
          <a:p>
            <a:r>
              <a:rPr lang="th-TH" sz="3200" b="1" dirty="0" smtClean="0">
                <a:sym typeface="Symbol"/>
              </a:rPr>
              <a:t>แต่จากการศึกษาครั้งนี้จำนวน </a:t>
            </a:r>
            <a:r>
              <a:rPr lang="en-US" sz="3200" b="1" dirty="0" smtClean="0">
                <a:sym typeface="Symbol"/>
              </a:rPr>
              <a:t>CD4 </a:t>
            </a:r>
            <a:r>
              <a:rPr lang="th-TH" sz="3200" b="1" dirty="0" smtClean="0">
                <a:sym typeface="Symbol"/>
              </a:rPr>
              <a:t>ไม่มีความสัมพันธ์กับการเกิด</a:t>
            </a:r>
          </a:p>
          <a:p>
            <a:r>
              <a:rPr lang="th-TH" sz="3200" b="1" dirty="0" smtClean="0">
                <a:sym typeface="Symbol"/>
              </a:rPr>
              <a:t>การแพ้ยา อาจเนื่องจากกลุ่มตัวอย่างส่วนใหญ่มี </a:t>
            </a:r>
            <a:r>
              <a:rPr lang="en-US" sz="3200" b="1" dirty="0" smtClean="0">
                <a:sym typeface="Symbol"/>
              </a:rPr>
              <a:t>CD4  200 </a:t>
            </a:r>
            <a:endParaRPr lang="th-TH" sz="3200" b="1" dirty="0" smtClean="0">
              <a:sym typeface="Symbol"/>
            </a:endParaRPr>
          </a:p>
          <a:p>
            <a:r>
              <a:rPr lang="th-TH" sz="3200" b="1" dirty="0" smtClean="0">
                <a:sym typeface="Symbol"/>
              </a:rPr>
              <a:t>(ร้อยละ 44.60) จึงทำให้ไม่มีความแตกต่างกัน</a:t>
            </a:r>
            <a:endParaRPr lang="th-TH" sz="3200" b="1" dirty="0"/>
          </a:p>
        </p:txBody>
      </p:sp>
    </p:spTree>
    <p:extLst>
      <p:ext uri="{BB962C8B-B14F-4D97-AF65-F5344CB8AC3E}">
        <p14:creationId xmlns:p14="http://schemas.microsoft.com/office/powerpoint/2010/main" xmlns="" val="19312489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1714480" y="285728"/>
            <a:ext cx="5276212" cy="928694"/>
          </a:xfrm>
          <a:solidFill>
            <a:srgbClr val="660066"/>
          </a:solidFill>
        </p:spPr>
        <p:txBody>
          <a:bodyPr>
            <a:noAutofit/>
          </a:bodyPr>
          <a:lstStyle/>
          <a:p>
            <a:r>
              <a:rPr lang="th-TH" sz="54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Lucida Calligraphy" pitchFamily="66" charset="0"/>
                <a:cs typeface="+mn-cs"/>
              </a:rPr>
              <a:t>ผลการวิจัย (ต่อ)</a:t>
            </a:r>
            <a:endParaRPr lang="th-TH" sz="54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428596" y="1428736"/>
            <a:ext cx="6929486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b="1" dirty="0" smtClean="0"/>
              <a:t>3. ผลของการเกิดอาการไม่พึงประสงค์จากยาต้าน</a:t>
            </a:r>
            <a:r>
              <a:rPr lang="th-TH" b="1" dirty="0" err="1" smtClean="0"/>
              <a:t>ไวรัส</a:t>
            </a:r>
            <a:r>
              <a:rPr lang="th-TH" b="1" dirty="0" smtClean="0"/>
              <a:t> </a:t>
            </a:r>
            <a:r>
              <a:rPr lang="th-TH" b="1" dirty="0" err="1" smtClean="0"/>
              <a:t>เอช</a:t>
            </a:r>
            <a:r>
              <a:rPr lang="th-TH" b="1" dirty="0" smtClean="0"/>
              <a:t>ไอวี</a:t>
            </a:r>
            <a:endParaRPr lang="th-TH" dirty="0"/>
          </a:p>
        </p:txBody>
      </p:sp>
      <p:graphicFrame>
        <p:nvGraphicFramePr>
          <p:cNvPr id="9" name="ตาราง 8"/>
          <p:cNvGraphicFramePr>
            <a:graphicFrameLocks noGrp="1"/>
          </p:cNvGraphicFramePr>
          <p:nvPr/>
        </p:nvGraphicFramePr>
        <p:xfrm>
          <a:off x="285720" y="2786058"/>
          <a:ext cx="4429155" cy="2969046"/>
        </p:xfrm>
        <a:graphic>
          <a:graphicData uri="http://schemas.openxmlformats.org/drawingml/2006/table">
            <a:tbl>
              <a:tblPr/>
              <a:tblGrid>
                <a:gridCol w="1660933"/>
                <a:gridCol w="1353353"/>
                <a:gridCol w="1414869"/>
              </a:tblGrid>
              <a:tr h="4790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err="1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ผื่น</a:t>
                      </a:r>
                      <a:r>
                        <a:rPr lang="en-US" sz="2400" b="1" i="0" u="none" strike="noStrike" dirty="0" err="1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แพ้ยาทางผิวหนัง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err="1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จำนวน</a:t>
                      </a:r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(</a:t>
                      </a:r>
                      <a:r>
                        <a:rPr lang="en-US" sz="2400" b="1" i="0" u="none" strike="noStrike" dirty="0" err="1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ร้อยละ</a:t>
                      </a:r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err="1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ความรุนแรง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22627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latin typeface="Angsana New" pitchFamily="18" charset="-34"/>
                          <a:cs typeface="Angsana New" pitchFamily="18" charset="-34"/>
                        </a:rPr>
                        <a:t>MP Rash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latin typeface="Angsana New" pitchFamily="18" charset="-34"/>
                          <a:cs typeface="Angsana New" pitchFamily="18" charset="-34"/>
                        </a:rPr>
                        <a:t>26 </a:t>
                      </a:r>
                      <a:r>
                        <a:rPr lang="th-TH" sz="2400" b="1" i="0" u="none" strike="noStrike" dirty="0" smtClean="0">
                          <a:latin typeface="Angsana New" pitchFamily="18" charset="-34"/>
                          <a:cs typeface="Angsana New" pitchFamily="18" charset="-34"/>
                        </a:rPr>
                        <a:t>ราย</a:t>
                      </a:r>
                      <a:r>
                        <a:rPr lang="th-TH" sz="2400" b="1" i="0" u="none" strike="noStrike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en-US" sz="2400" b="1" i="0" u="none" strike="noStrike" dirty="0" smtClean="0">
                          <a:latin typeface="Angsana New" pitchFamily="18" charset="-34"/>
                          <a:cs typeface="Angsana New" pitchFamily="18" charset="-34"/>
                        </a:rPr>
                        <a:t>(96.30)</a:t>
                      </a:r>
                      <a:endParaRPr lang="en-US" sz="2400" b="1" i="0" u="none" strike="noStrike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latin typeface="Angsana New" pitchFamily="18" charset="-34"/>
                          <a:cs typeface="Angsana New" pitchFamily="18" charset="-34"/>
                        </a:rPr>
                        <a:t>D = </a:t>
                      </a:r>
                      <a:r>
                        <a:rPr lang="en-US" sz="2400" b="1" i="0" u="none" strike="noStrike" dirty="0" smtClean="0">
                          <a:latin typeface="Angsana New" pitchFamily="18" charset="-34"/>
                          <a:cs typeface="Angsana New" pitchFamily="18" charset="-34"/>
                        </a:rPr>
                        <a:t>13</a:t>
                      </a:r>
                    </a:p>
                    <a:p>
                      <a:pPr algn="ctr" fontAlgn="b"/>
                      <a:r>
                        <a:rPr lang="en-US" sz="2400" b="1" i="0" u="none" strike="noStrike" dirty="0" smtClean="0">
                          <a:latin typeface="Angsana New" pitchFamily="18" charset="-34"/>
                          <a:cs typeface="Angsana New" pitchFamily="18" charset="-34"/>
                        </a:rPr>
                        <a:t>E = 11</a:t>
                      </a:r>
                    </a:p>
                    <a:p>
                      <a:pPr algn="ctr" fontAlgn="b"/>
                      <a:r>
                        <a:rPr lang="en-US" sz="2400" b="1" i="0" u="none" strike="noStrike" dirty="0" smtClean="0">
                          <a:latin typeface="Angsana New" pitchFamily="18" charset="-34"/>
                          <a:cs typeface="Angsana New" pitchFamily="18" charset="-34"/>
                        </a:rPr>
                        <a:t>F = 2</a:t>
                      </a:r>
                      <a:endParaRPr lang="en-US" sz="2400" b="1" i="0" u="none" strike="noStrike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01125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latin typeface="Angsana New" pitchFamily="18" charset="-34"/>
                          <a:cs typeface="Angsana New" pitchFamily="18" charset="-34"/>
                        </a:rPr>
                        <a:t>Steven </a:t>
                      </a:r>
                      <a:r>
                        <a:rPr lang="en-US" sz="2400" b="1" i="0" u="none" strike="noStrike" dirty="0" err="1">
                          <a:latin typeface="Angsana New" pitchFamily="18" charset="-34"/>
                          <a:cs typeface="Angsana New" pitchFamily="18" charset="-34"/>
                        </a:rPr>
                        <a:t>Johnson’syndrome</a:t>
                      </a:r>
                      <a:endParaRPr lang="en-US" sz="2400" b="1" i="0" u="none" strike="noStrike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latin typeface="Angsana New" pitchFamily="18" charset="-34"/>
                          <a:cs typeface="Angsana New" pitchFamily="18" charset="-34"/>
                        </a:rPr>
                        <a:t>1 </a:t>
                      </a:r>
                      <a:r>
                        <a:rPr lang="th-TH" sz="2400" b="1" i="0" u="none" strike="noStrike" dirty="0" smtClean="0">
                          <a:latin typeface="Angsana New" pitchFamily="18" charset="-34"/>
                          <a:cs typeface="Angsana New" pitchFamily="18" charset="-34"/>
                        </a:rPr>
                        <a:t>ราย </a:t>
                      </a:r>
                      <a:r>
                        <a:rPr lang="en-US" sz="2400" b="1" i="0" u="none" strike="noStrike" dirty="0" smtClean="0">
                          <a:latin typeface="Angsana New" pitchFamily="18" charset="-34"/>
                          <a:cs typeface="Angsana New" pitchFamily="18" charset="-34"/>
                        </a:rPr>
                        <a:t>(3.70)</a:t>
                      </a:r>
                      <a:endParaRPr lang="en-US" sz="2400" b="1" i="0" u="none" strike="noStrike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latin typeface="Angsana New" pitchFamily="18" charset="-34"/>
                          <a:cs typeface="Angsana New" pitchFamily="18" charset="-34"/>
                        </a:rPr>
                        <a:t>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แผนภูมิ 6"/>
          <p:cNvGraphicFramePr/>
          <p:nvPr/>
        </p:nvGraphicFramePr>
        <p:xfrm>
          <a:off x="5143504" y="2786058"/>
          <a:ext cx="3429024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เมฆ 7"/>
          <p:cNvSpPr/>
          <p:nvPr/>
        </p:nvSpPr>
        <p:spPr>
          <a:xfrm>
            <a:off x="6429388" y="1857364"/>
            <a:ext cx="2286016" cy="1000132"/>
          </a:xfrm>
          <a:prstGeom prst="cloud">
            <a:avLst/>
          </a:prstGeom>
          <a:solidFill>
            <a:srgbClr val="92D050"/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chemeClr val="tx1"/>
                </a:solidFill>
              </a:rPr>
              <a:t>แพ้ยา</a:t>
            </a:r>
            <a:endParaRPr lang="th-TH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12489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1714480" y="285728"/>
            <a:ext cx="5276212" cy="928694"/>
          </a:xfrm>
          <a:solidFill>
            <a:srgbClr val="660066"/>
          </a:solidFill>
        </p:spPr>
        <p:txBody>
          <a:bodyPr>
            <a:noAutofit/>
          </a:bodyPr>
          <a:lstStyle/>
          <a:p>
            <a:r>
              <a:rPr lang="th-TH" sz="54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Lucida Calligraphy" pitchFamily="66" charset="0"/>
                <a:cs typeface="+mn-cs"/>
              </a:rPr>
              <a:t>ผลการวิจัย (ต่อ)</a:t>
            </a:r>
            <a:endParaRPr lang="th-TH" sz="54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428596" y="1428736"/>
            <a:ext cx="6929486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b="1" dirty="0" smtClean="0"/>
              <a:t>3. ผลของการเกิดอาการไม่พึงประสงค์จากยาต้าน</a:t>
            </a:r>
            <a:r>
              <a:rPr lang="th-TH" b="1" dirty="0" err="1" smtClean="0"/>
              <a:t>ไวรัส</a:t>
            </a:r>
            <a:r>
              <a:rPr lang="th-TH" b="1" dirty="0" smtClean="0"/>
              <a:t> </a:t>
            </a:r>
            <a:r>
              <a:rPr lang="th-TH" b="1" dirty="0" err="1" smtClean="0"/>
              <a:t>เอช</a:t>
            </a:r>
            <a:r>
              <a:rPr lang="th-TH" b="1" dirty="0" smtClean="0"/>
              <a:t>ไอวี</a:t>
            </a:r>
            <a:endParaRPr lang="th-TH" dirty="0"/>
          </a:p>
        </p:txBody>
      </p:sp>
      <p:graphicFrame>
        <p:nvGraphicFramePr>
          <p:cNvPr id="5" name="แผนภูมิ 4"/>
          <p:cNvGraphicFramePr/>
          <p:nvPr/>
        </p:nvGraphicFramePr>
        <p:xfrm>
          <a:off x="357158" y="2928934"/>
          <a:ext cx="364333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แผนภูมิ 6"/>
          <p:cNvGraphicFramePr/>
          <p:nvPr/>
        </p:nvGraphicFramePr>
        <p:xfrm>
          <a:off x="4429124" y="2786058"/>
          <a:ext cx="4143404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เมฆ 7"/>
          <p:cNvSpPr/>
          <p:nvPr/>
        </p:nvSpPr>
        <p:spPr>
          <a:xfrm>
            <a:off x="6643670" y="1643050"/>
            <a:ext cx="2500330" cy="1143008"/>
          </a:xfrm>
          <a:prstGeom prst="cloud">
            <a:avLst/>
          </a:prstGeom>
          <a:solidFill>
            <a:srgbClr val="FF99FF"/>
          </a:solidFill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schemeClr val="tx1"/>
                </a:solidFill>
              </a:rPr>
              <a:t>ผลข้างเคียงจากยา</a:t>
            </a:r>
            <a:endParaRPr lang="th-TH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12489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1714480" y="285728"/>
            <a:ext cx="5276212" cy="928694"/>
          </a:xfrm>
          <a:solidFill>
            <a:srgbClr val="660066"/>
          </a:solidFill>
        </p:spPr>
        <p:txBody>
          <a:bodyPr>
            <a:noAutofit/>
          </a:bodyPr>
          <a:lstStyle/>
          <a:p>
            <a:r>
              <a:rPr lang="th-TH" sz="54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Lucida Calligraphy" pitchFamily="66" charset="0"/>
                <a:cs typeface="+mn-cs"/>
              </a:rPr>
              <a:t>ผลการวิจัย (ต่อ)</a:t>
            </a:r>
            <a:endParaRPr lang="th-TH" sz="54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428596" y="1428736"/>
            <a:ext cx="6858048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b="1" dirty="0" smtClean="0"/>
              <a:t>3. ผลของการเกิดอาการไม่พึงประสงค์จากยาต้าน</a:t>
            </a:r>
            <a:r>
              <a:rPr lang="th-TH" b="1" dirty="0" err="1" smtClean="0"/>
              <a:t>ไวรัส</a:t>
            </a:r>
            <a:r>
              <a:rPr lang="th-TH" b="1" dirty="0" smtClean="0"/>
              <a:t> </a:t>
            </a:r>
            <a:r>
              <a:rPr lang="th-TH" b="1" dirty="0" err="1" smtClean="0"/>
              <a:t>เอช</a:t>
            </a:r>
            <a:r>
              <a:rPr lang="th-TH" b="1" dirty="0" smtClean="0"/>
              <a:t>ไอวี</a:t>
            </a:r>
            <a:endParaRPr lang="th-TH" dirty="0"/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/>
        </p:nvGraphicFramePr>
        <p:xfrm>
          <a:off x="571473" y="2143116"/>
          <a:ext cx="7858179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0659"/>
                <a:gridCol w="4048625"/>
                <a:gridCol w="21388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ยา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ADR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ระดับความรุนแรง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AZT</a:t>
                      </a:r>
                      <a:endParaRPr lang="th-TH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Anemia = 6 </a:t>
                      </a:r>
                      <a:r>
                        <a:rPr lang="th-TH" dirty="0" smtClean="0"/>
                        <a:t>ราย</a:t>
                      </a:r>
                      <a:endParaRPr lang="th-TH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 = 2</a:t>
                      </a:r>
                    </a:p>
                    <a:p>
                      <a:pPr algn="ctr"/>
                      <a:r>
                        <a:rPr lang="en-US" dirty="0" smtClean="0"/>
                        <a:t>F = 4</a:t>
                      </a:r>
                      <a:endParaRPr lang="th-TH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TDF</a:t>
                      </a:r>
                      <a:endParaRPr lang="th-TH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Renal toxicity=</a:t>
                      </a:r>
                      <a:r>
                        <a:rPr lang="en-US" baseline="0" dirty="0" smtClean="0"/>
                        <a:t> 3 </a:t>
                      </a:r>
                      <a:r>
                        <a:rPr lang="th-TH" baseline="0" dirty="0" smtClean="0"/>
                        <a:t>ราย</a:t>
                      </a:r>
                    </a:p>
                    <a:p>
                      <a:r>
                        <a:rPr lang="en-US" baseline="0" dirty="0" smtClean="0"/>
                        <a:t>AVN = 2 </a:t>
                      </a:r>
                      <a:r>
                        <a:rPr lang="th-TH" baseline="0" dirty="0" smtClean="0"/>
                        <a:t>ราย</a:t>
                      </a:r>
                      <a:endParaRPr lang="en-US" dirty="0" smtClean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 = 2</a:t>
                      </a:r>
                    </a:p>
                    <a:p>
                      <a:pPr algn="ctr"/>
                      <a:r>
                        <a:rPr lang="en-US" dirty="0" smtClean="0"/>
                        <a:t>E</a:t>
                      </a:r>
                      <a:r>
                        <a:rPr lang="en-US" baseline="0" dirty="0" smtClean="0"/>
                        <a:t> = 1</a:t>
                      </a:r>
                    </a:p>
                    <a:p>
                      <a:pPr algn="ctr"/>
                      <a:r>
                        <a:rPr lang="en-US" baseline="0" dirty="0" smtClean="0"/>
                        <a:t>F = 2</a:t>
                      </a:r>
                      <a:endParaRPr lang="th-TH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EFV</a:t>
                      </a:r>
                      <a:endParaRPr lang="th-TH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Gynecomastia</a:t>
                      </a:r>
                      <a:r>
                        <a:rPr lang="en-US" baseline="0" dirty="0" smtClean="0"/>
                        <a:t> = 2 </a:t>
                      </a:r>
                      <a:r>
                        <a:rPr lang="th-TH" baseline="0" dirty="0" smtClean="0"/>
                        <a:t>ราย</a:t>
                      </a:r>
                      <a:endParaRPr lang="th-TH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 = 2</a:t>
                      </a:r>
                      <a:endParaRPr lang="th-TH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LPV/r</a:t>
                      </a:r>
                      <a:endParaRPr lang="th-TH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Diarrhea = 1</a:t>
                      </a:r>
                      <a:r>
                        <a:rPr lang="th-TH" dirty="0" smtClean="0"/>
                        <a:t> ราย</a:t>
                      </a:r>
                      <a:endParaRPr lang="th-TH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th-TH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NVP</a:t>
                      </a:r>
                      <a:endParaRPr lang="th-TH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Liver toxicity = 1 </a:t>
                      </a:r>
                      <a:r>
                        <a:rPr lang="th-TH" dirty="0" smtClean="0"/>
                        <a:t>ราย</a:t>
                      </a:r>
                      <a:endParaRPr lang="th-TH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th-TH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312489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1714480" y="285728"/>
            <a:ext cx="5276212" cy="928694"/>
          </a:xfrm>
          <a:solidFill>
            <a:srgbClr val="660066"/>
          </a:solidFill>
        </p:spPr>
        <p:txBody>
          <a:bodyPr>
            <a:noAutofit/>
          </a:bodyPr>
          <a:lstStyle/>
          <a:p>
            <a:r>
              <a:rPr lang="th-TH" sz="54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Lucida Calligraphy" pitchFamily="66" charset="0"/>
                <a:cs typeface="+mn-cs"/>
              </a:rPr>
              <a:t>การอภิปรายผล</a:t>
            </a:r>
            <a:endParaRPr lang="th-TH" sz="54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785926"/>
            <a:ext cx="8271816" cy="30469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3200" b="1" dirty="0" smtClean="0"/>
              <a:t>จากผลการศึกษาครั้งนี้ ผลเริ่มยา </a:t>
            </a:r>
            <a:r>
              <a:rPr lang="en-US" sz="3200" b="1" dirty="0" smtClean="0"/>
              <a:t>ARV </a:t>
            </a:r>
            <a:r>
              <a:rPr lang="th-TH" sz="3200" b="1" dirty="0" smtClean="0"/>
              <a:t>การเกิดผื่นแพ้ยามักพบ</a:t>
            </a:r>
          </a:p>
          <a:p>
            <a:r>
              <a:rPr lang="th-TH" sz="3200" b="1" dirty="0" smtClean="0"/>
              <a:t>ในช่วง 14 วัน (ร้อยละ 70.37) หลังเริ่มยาและ</a:t>
            </a:r>
          </a:p>
          <a:p>
            <a:r>
              <a:rPr lang="th-TH" sz="3200" b="1" dirty="0" smtClean="0"/>
              <a:t>มีอาการไม่รุนแรง(ร้อยละ 48.15) ส่วนใหญ่หยุดยาแล้วมีอาการดีขึ้น</a:t>
            </a:r>
          </a:p>
          <a:p>
            <a:r>
              <a:rPr lang="th-TH" sz="3200" b="1" dirty="0" smtClean="0"/>
              <a:t>แต่เรามักพบผลข้างเคียงจากยาที่รุนแรงหลังจากการเริ่มยา</a:t>
            </a:r>
          </a:p>
          <a:p>
            <a:r>
              <a:rPr lang="th-TH" sz="3200" b="1" dirty="0" smtClean="0"/>
              <a:t>มากกว่า 1เดือน (ร้อยละ 86.67) และผู้ป่วยมีอาการรุนแรง</a:t>
            </a:r>
          </a:p>
          <a:p>
            <a:r>
              <a:rPr lang="th-TH" sz="3200" b="1" dirty="0" smtClean="0"/>
              <a:t>จนต้องนอนโรงพยาบาล (ร้อยละ 53.33) </a:t>
            </a:r>
            <a:endParaRPr lang="th-TH" sz="3200" b="1" dirty="0"/>
          </a:p>
        </p:txBody>
      </p:sp>
    </p:spTree>
    <p:extLst>
      <p:ext uri="{BB962C8B-B14F-4D97-AF65-F5344CB8AC3E}">
        <p14:creationId xmlns:p14="http://schemas.microsoft.com/office/powerpoint/2010/main" xmlns="" val="19312489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4071966" cy="714380"/>
          </a:xfrm>
          <a:solidFill>
            <a:srgbClr val="660066"/>
          </a:solidFill>
        </p:spPr>
        <p:txBody>
          <a:bodyPr>
            <a:noAutofit/>
          </a:bodyPr>
          <a:lstStyle/>
          <a:p>
            <a:r>
              <a:rPr lang="th-TH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Lucida Calligraphy" pitchFamily="66" charset="0"/>
                <a:cs typeface="+mn-cs"/>
              </a:rPr>
              <a:t>คำสำคัญ </a:t>
            </a:r>
            <a:endParaRPr lang="th-TH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714348" y="1428736"/>
            <a:ext cx="5786478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4000" b="1" dirty="0" smtClean="0"/>
              <a:t>  - อาการไม่พึงประสงค์จากการใช้ยา</a:t>
            </a:r>
            <a:endParaRPr lang="th-TH" sz="4000" b="1" dirty="0"/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571472" y="2357430"/>
            <a:ext cx="4071966" cy="714380"/>
          </a:xfrm>
          <a:prstGeom prst="rect">
            <a:avLst/>
          </a:prstGeom>
          <a:solidFill>
            <a:srgbClr val="660066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44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Lucida Calligraphy" pitchFamily="66" charset="0"/>
                <a:ea typeface="+mj-ea"/>
              </a:rPr>
              <a:t>ผู้วิจัยและที่อยู่องค์กร</a:t>
            </a:r>
            <a:r>
              <a:rPr kumimoji="0" lang="th-TH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Lucida Calligraphy" pitchFamily="66" charset="0"/>
                <a:ea typeface="+mj-ea"/>
                <a:cs typeface="+mn-cs"/>
              </a:rPr>
              <a:t> </a:t>
            </a:r>
            <a:endParaRPr kumimoji="0" lang="th-TH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n-cs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714348" y="3357562"/>
            <a:ext cx="7286676" cy="19389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4000" b="1" dirty="0" smtClean="0"/>
              <a:t> </a:t>
            </a:r>
            <a:r>
              <a:rPr lang="th-TH" sz="4000" b="1" dirty="0" err="1" smtClean="0"/>
              <a:t>ภญ.นันทนา</a:t>
            </a:r>
            <a:r>
              <a:rPr lang="th-TH" sz="4000" b="1" dirty="0" smtClean="0"/>
              <a:t> เสียงล้ำ และทีมคลินิกนภา รพ.บึงกาฬ 255 หมู่ที่ 1 ต.บึงกาฬ อ.บึงกาฬ จ.บึงกาฬ 38000</a:t>
            </a:r>
            <a:endParaRPr lang="th-TH" sz="4000" b="1" dirty="0"/>
          </a:p>
        </p:txBody>
      </p:sp>
    </p:spTree>
    <p:extLst>
      <p:ext uri="{BB962C8B-B14F-4D97-AF65-F5344CB8AC3E}">
        <p14:creationId xmlns:p14="http://schemas.microsoft.com/office/powerpoint/2010/main" xmlns="" val="19312489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1714480" y="285728"/>
            <a:ext cx="5276212" cy="928694"/>
          </a:xfrm>
          <a:solidFill>
            <a:srgbClr val="660066"/>
          </a:solidFill>
        </p:spPr>
        <p:txBody>
          <a:bodyPr>
            <a:noAutofit/>
          </a:bodyPr>
          <a:lstStyle/>
          <a:p>
            <a:r>
              <a:rPr lang="th-TH" sz="54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Lucida Calligraphy" pitchFamily="66" charset="0"/>
                <a:cs typeface="+mn-cs"/>
              </a:rPr>
              <a:t>บทเรียนที่ได้รับ</a:t>
            </a:r>
            <a:endParaRPr lang="th-TH" sz="54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785786" y="1571612"/>
            <a:ext cx="7786742" cy="515963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3200" b="1" dirty="0" smtClean="0"/>
              <a:t>การติดตาม </a:t>
            </a:r>
            <a:r>
              <a:rPr lang="en-US" sz="3200" b="1" dirty="0" smtClean="0"/>
              <a:t>ADR </a:t>
            </a:r>
            <a:r>
              <a:rPr lang="th-TH" sz="3200" b="1" dirty="0" smtClean="0"/>
              <a:t>จากการใช้ยาต้าน</a:t>
            </a:r>
            <a:r>
              <a:rPr lang="th-TH" sz="3200" b="1" dirty="0" err="1" smtClean="0"/>
              <a:t>ไวรัสเอช</a:t>
            </a:r>
            <a:r>
              <a:rPr lang="th-TH" sz="3200" b="1" dirty="0" smtClean="0"/>
              <a:t>ไอวี ในผู้ป่วยที่เริ่มยาครั้งแรกในช่วง 14 วันแรกต้องให้ความสำคัญในการติดตามการแพ้ยาทางผิวหนัง และให้ความรู้ผู้ป่วยในการสังเกตและเฝ้าระวังการเกิดผื่น และในระยะยาวต้องมีการติดตาม </a:t>
            </a:r>
            <a:r>
              <a:rPr lang="en-US" sz="3200" b="1" dirty="0" smtClean="0"/>
              <a:t>ADR </a:t>
            </a:r>
            <a:r>
              <a:rPr lang="th-TH" sz="3200" b="1" dirty="0" smtClean="0"/>
              <a:t>จากการใช้ยาที่รุนแรง เช่น ติดตามค่า </a:t>
            </a:r>
            <a:r>
              <a:rPr lang="en-US" sz="3200" b="1" dirty="0" err="1" smtClean="0"/>
              <a:t>Hct,Hb</a:t>
            </a:r>
            <a:r>
              <a:rPr lang="en-US" sz="3200" b="1" dirty="0" smtClean="0"/>
              <a:t> </a:t>
            </a:r>
            <a:r>
              <a:rPr lang="th-TH" sz="3200" b="1" dirty="0" smtClean="0"/>
              <a:t>ในการเฝ้าระวังภาวะซีด (</a:t>
            </a:r>
            <a:r>
              <a:rPr lang="en-US" sz="3200" b="1" dirty="0" smtClean="0"/>
              <a:t>Anemia) </a:t>
            </a:r>
            <a:r>
              <a:rPr lang="th-TH" sz="3200" b="1" dirty="0" smtClean="0"/>
              <a:t>จากยา </a:t>
            </a:r>
            <a:r>
              <a:rPr lang="en-US" sz="3200" b="1" dirty="0" smtClean="0"/>
              <a:t>AZT ,</a:t>
            </a:r>
            <a:r>
              <a:rPr lang="th-TH" sz="3200" b="1" dirty="0" smtClean="0"/>
              <a:t>ติดตามค่า </a:t>
            </a:r>
            <a:r>
              <a:rPr lang="en-US" sz="3200" b="1" dirty="0" err="1" smtClean="0"/>
              <a:t>Cr,CrCl</a:t>
            </a:r>
            <a:r>
              <a:rPr lang="en-US" sz="3200" b="1" dirty="0" smtClean="0"/>
              <a:t> </a:t>
            </a:r>
            <a:r>
              <a:rPr lang="th-TH" sz="3200" b="1" dirty="0" smtClean="0"/>
              <a:t>หรือ </a:t>
            </a:r>
            <a:r>
              <a:rPr lang="en-US" sz="3200" b="1" dirty="0" smtClean="0"/>
              <a:t>GFR </a:t>
            </a:r>
            <a:r>
              <a:rPr lang="th-TH" sz="3200" b="1" dirty="0" smtClean="0"/>
              <a:t>ผู้ป่วย อย่างสม่ำเสมอ เพื่อป้องกันอันตรายจากยา </a:t>
            </a:r>
            <a:r>
              <a:rPr lang="en-US" sz="3200" b="1" dirty="0" smtClean="0"/>
              <a:t>TDF </a:t>
            </a:r>
            <a:r>
              <a:rPr lang="th-TH" sz="3200" b="1" dirty="0" smtClean="0"/>
              <a:t> เป็นต้น  โดยการเฝ้าระวัง </a:t>
            </a:r>
            <a:r>
              <a:rPr lang="en-US" sz="3200" b="1" dirty="0" smtClean="0"/>
              <a:t>ADR </a:t>
            </a:r>
            <a:r>
              <a:rPr lang="th-TH" sz="3200" b="1" dirty="0" smtClean="0"/>
              <a:t>จากยาต้านไวรัช</a:t>
            </a:r>
            <a:r>
              <a:rPr lang="th-TH" sz="3200" b="1" dirty="0" err="1" smtClean="0"/>
              <a:t>เอช</a:t>
            </a:r>
            <a:r>
              <a:rPr lang="th-TH" sz="3200" b="1" dirty="0" smtClean="0"/>
              <a:t>ไอวี ใน</a:t>
            </a:r>
            <a:r>
              <a:rPr lang="th-TH" sz="3200" b="1" dirty="0" err="1" smtClean="0"/>
              <a:t>ทีมสห</a:t>
            </a:r>
            <a:r>
              <a:rPr lang="th-TH" sz="3200" b="1" dirty="0" smtClean="0"/>
              <a:t>สาขาวิชาชีพร่วมกันจะทำให้ผู้ป่วยมีความปลอดภัยจากการใช้ยามากขึ้น </a:t>
            </a:r>
            <a:endParaRPr lang="th-TH" sz="3200" b="1" dirty="0"/>
          </a:p>
        </p:txBody>
      </p:sp>
    </p:spTree>
    <p:extLst>
      <p:ext uri="{BB962C8B-B14F-4D97-AF65-F5344CB8AC3E}">
        <p14:creationId xmlns:p14="http://schemas.microsoft.com/office/powerpoint/2010/main" xmlns="" val="19312489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1000100" y="142852"/>
            <a:ext cx="7072362" cy="785818"/>
          </a:xfrm>
          <a:solidFill>
            <a:srgbClr val="660066"/>
          </a:solidFill>
        </p:spPr>
        <p:txBody>
          <a:bodyPr>
            <a:noAutofit/>
          </a:bodyPr>
          <a:lstStyle/>
          <a:p>
            <a:r>
              <a:rPr lang="th-TH" sz="36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Lucida Calligraphy" pitchFamily="66" charset="0"/>
                <a:cs typeface="+mn-cs"/>
              </a:rPr>
              <a:t>กิจกรรมพัฒนาและการเปลี่ยนแปลงที่เกิดขึ้น</a:t>
            </a:r>
            <a:endParaRPr lang="th-TH" sz="36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42844" y="1857364"/>
            <a:ext cx="8429684" cy="48320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b="1" dirty="0" smtClean="0"/>
              <a:t>1. ในผู้ป่วยที่เริ่มยาต้าน</a:t>
            </a:r>
            <a:r>
              <a:rPr lang="th-TH" b="1" dirty="0" err="1" smtClean="0"/>
              <a:t>ไวรัสเอช</a:t>
            </a:r>
            <a:r>
              <a:rPr lang="th-TH" b="1" dirty="0" smtClean="0"/>
              <a:t>ไอวีครั้งแรก คลินิกจะนัดผู้ป่วย 14 วันเพื่อติดตามดูอาการไม่พึงประสงค์โดยเฉพาะผื่นผิวหนังทุกรายและให้คำแนะนำผู้ป่วยในการสังเกตอาการผื่นแพ้ยา</a:t>
            </a:r>
          </a:p>
          <a:p>
            <a:r>
              <a:rPr lang="th-TH" b="1" dirty="0" smtClean="0"/>
              <a:t>2.</a:t>
            </a:r>
            <a:r>
              <a:rPr lang="en-US" b="1" dirty="0" smtClean="0"/>
              <a:t> </a:t>
            </a:r>
            <a:r>
              <a:rPr lang="th-TH" b="1" dirty="0" smtClean="0"/>
              <a:t>ก่อนเริ่มยาต้องมีการเจาะ </a:t>
            </a:r>
            <a:r>
              <a:rPr lang="en-US" b="1" dirty="0" smtClean="0"/>
              <a:t>Lab </a:t>
            </a:r>
            <a:r>
              <a:rPr lang="th-TH" b="1" dirty="0" smtClean="0"/>
              <a:t>พื้นฐาน เช่น </a:t>
            </a:r>
            <a:r>
              <a:rPr lang="en-US" b="1" dirty="0" smtClean="0"/>
              <a:t>CD4,CBC,Hb</a:t>
            </a:r>
          </a:p>
          <a:p>
            <a:r>
              <a:rPr lang="en-US" b="1" dirty="0" smtClean="0"/>
              <a:t>,</a:t>
            </a:r>
            <a:r>
              <a:rPr lang="en-US" b="1" dirty="0" err="1" smtClean="0"/>
              <a:t>AntiHCV,UA,CXR,SGOT,SGPT,Cr,Lipid</a:t>
            </a:r>
            <a:r>
              <a:rPr lang="en-US" b="1" dirty="0" smtClean="0"/>
              <a:t> </a:t>
            </a:r>
            <a:r>
              <a:rPr lang="en-US" b="1" dirty="0" err="1" smtClean="0"/>
              <a:t>profile,FBS</a:t>
            </a:r>
            <a:endParaRPr lang="en-US" b="1" dirty="0" smtClean="0"/>
          </a:p>
          <a:p>
            <a:r>
              <a:rPr lang="th-TH" b="1" dirty="0" smtClean="0"/>
              <a:t>3. หลังผู้ป่วยเริ่มยา 1 เดือน จะมีการเจาะ </a:t>
            </a:r>
            <a:r>
              <a:rPr lang="en-US" b="1" dirty="0" smtClean="0"/>
              <a:t>Lab  </a:t>
            </a:r>
            <a:r>
              <a:rPr lang="en-US" b="1" dirty="0" err="1" smtClean="0"/>
              <a:t>CBC,Cr,UA</a:t>
            </a:r>
            <a:r>
              <a:rPr lang="en-US" b="1" dirty="0" smtClean="0"/>
              <a:t> </a:t>
            </a:r>
            <a:r>
              <a:rPr lang="th-TH" b="1" dirty="0" smtClean="0"/>
              <a:t>ในผู้ป่วยที่ได้รับยา </a:t>
            </a:r>
            <a:r>
              <a:rPr lang="en-US" b="1" dirty="0" smtClean="0"/>
              <a:t>AZT </a:t>
            </a:r>
            <a:r>
              <a:rPr lang="th-TH" b="1" dirty="0" smtClean="0"/>
              <a:t>หรือ </a:t>
            </a:r>
            <a:r>
              <a:rPr lang="en-US" b="1" dirty="0" smtClean="0"/>
              <a:t>TDF </a:t>
            </a:r>
            <a:r>
              <a:rPr lang="th-TH" b="1" dirty="0" smtClean="0"/>
              <a:t>เพื่อเฝ้าระวังผลข้างเคียงจากยาที่รุนแรง </a:t>
            </a:r>
            <a:endParaRPr lang="th-TH" b="1" dirty="0"/>
          </a:p>
          <a:p>
            <a:r>
              <a:rPr lang="th-TH" b="1" dirty="0" smtClean="0"/>
              <a:t>6. หลังผู้ป่วยเริ่มยา 6 เดือน เจาะ </a:t>
            </a:r>
            <a:r>
              <a:rPr lang="en-US" b="1" dirty="0" smtClean="0"/>
              <a:t>Lab</a:t>
            </a:r>
            <a:r>
              <a:rPr lang="th-TH" b="1" dirty="0" smtClean="0"/>
              <a:t> </a:t>
            </a:r>
            <a:r>
              <a:rPr lang="en-US" b="1" dirty="0" smtClean="0"/>
              <a:t>CD4,CBC,Hb</a:t>
            </a:r>
          </a:p>
          <a:p>
            <a:r>
              <a:rPr lang="en-US" b="1" dirty="0" smtClean="0"/>
              <a:t>,</a:t>
            </a:r>
            <a:r>
              <a:rPr lang="en-US" b="1" dirty="0" err="1" smtClean="0"/>
              <a:t>AntiHCV,UA,CXR,SGOT,SGPT,Cr,Lipid</a:t>
            </a:r>
            <a:r>
              <a:rPr lang="en-US" b="1" dirty="0" smtClean="0"/>
              <a:t> </a:t>
            </a:r>
            <a:r>
              <a:rPr lang="en-US" b="1" dirty="0" err="1" smtClean="0"/>
              <a:t>profile,FBS</a:t>
            </a:r>
            <a:endParaRPr lang="en-US" b="1" dirty="0" smtClean="0"/>
          </a:p>
          <a:p>
            <a:r>
              <a:rPr lang="th-TH" b="1" dirty="0" smtClean="0"/>
              <a:t>ซ้ำเพื่อเปรียบเทียบกับ </a:t>
            </a:r>
            <a:r>
              <a:rPr lang="en-US" b="1" dirty="0" smtClean="0"/>
              <a:t>Lab </a:t>
            </a:r>
            <a:r>
              <a:rPr lang="th-TH" b="1" dirty="0" smtClean="0"/>
              <a:t>พื้นฐาน เฝ้าระวังในรายที่มีความเสี่ยงของการเกิดผลข้างเคียงจากยาที่รุนแรง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2844" y="1142984"/>
            <a:ext cx="7455887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3200" b="1" dirty="0" smtClean="0"/>
              <a:t>ในคลินิกนภาที่ดูแลผู้ป่วยได้มีแนวทางในการดูแลผู้ป่วย ดังนี้</a:t>
            </a:r>
            <a:endParaRPr lang="th-TH" sz="3200" b="1" dirty="0"/>
          </a:p>
        </p:txBody>
      </p:sp>
    </p:spTree>
    <p:extLst>
      <p:ext uri="{BB962C8B-B14F-4D97-AF65-F5344CB8AC3E}">
        <p14:creationId xmlns:p14="http://schemas.microsoft.com/office/powerpoint/2010/main" xmlns="" val="19312489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2000232" y="428604"/>
            <a:ext cx="4071966" cy="714380"/>
          </a:xfrm>
          <a:prstGeom prst="rect">
            <a:avLst/>
          </a:prstGeom>
          <a:solidFill>
            <a:srgbClr val="660066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Lucida Calligraphy" pitchFamily="66" charset="0"/>
                <a:ea typeface="+mj-ea"/>
                <a:cs typeface="+mn-cs"/>
              </a:rPr>
              <a:t>ติดต่อกับทีมงาน </a:t>
            </a:r>
            <a:endParaRPr kumimoji="0" lang="th-TH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n-cs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42910" y="1571612"/>
            <a:ext cx="7286676" cy="255454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4000" b="1" dirty="0" smtClean="0"/>
              <a:t> </a:t>
            </a:r>
            <a:r>
              <a:rPr lang="th-TH" sz="4000" b="1" dirty="0" err="1" smtClean="0"/>
              <a:t>ภญ.นันทนา</a:t>
            </a:r>
            <a:r>
              <a:rPr lang="th-TH" sz="4000" b="1" dirty="0" smtClean="0"/>
              <a:t> เสียงล้ำ และทีมคลินิกนภา รพ.บึงกาฬ 255 หมู่ที่ 1 ต.บึงกาฬ อ.บึงกาฬ จ.บึงกาฬ 38000 เบอร์โทร 042-491161-3 ต่อ 266</a:t>
            </a:r>
          </a:p>
          <a:p>
            <a:r>
              <a:rPr lang="en-US" sz="4000" b="1" dirty="0" smtClean="0"/>
              <a:t>E-Mail : nstukata@yahoo.com</a:t>
            </a:r>
            <a:endParaRPr lang="th-TH" sz="4000" b="1" dirty="0"/>
          </a:p>
        </p:txBody>
      </p:sp>
    </p:spTree>
    <p:extLst>
      <p:ext uri="{BB962C8B-B14F-4D97-AF65-F5344CB8AC3E}">
        <p14:creationId xmlns:p14="http://schemas.microsoft.com/office/powerpoint/2010/main" xmlns="" val="19312489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 descr="Picture 33(2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0"/>
            <a:ext cx="5868144" cy="4221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รูปภาพ 3" descr="Medication-Aide-Stude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71421"/>
            <a:ext cx="5220072" cy="46865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2267744" y="1988840"/>
            <a:ext cx="4824536" cy="1171292"/>
          </a:xfrm>
          <a:prstGeom prst="rect">
            <a:avLst/>
          </a:prstGeom>
          <a:noFill/>
        </p:spPr>
        <p:txBody>
          <a:bodyPr>
            <a:prstTxWarp prst="textDeflat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660066"/>
                </a:solidFill>
                <a:latin typeface="Cooper Black" pitchFamily="18" charset="0"/>
              </a:rPr>
              <a:t>THANK YOU</a:t>
            </a:r>
            <a:endParaRPr lang="th-TH" dirty="0">
              <a:solidFill>
                <a:srgbClr val="660066"/>
              </a:solidFill>
              <a:latin typeface="Cooper Black" pitchFamily="18" charset="0"/>
            </a:endParaRPr>
          </a:p>
        </p:txBody>
      </p:sp>
      <p:pic>
        <p:nvPicPr>
          <p:cNvPr id="39941" name="Picture 6" descr="http://1.bp.blogspot.com/-RxbzFDs-vkA/UMs23FGJn2I/AAAAAAAAEx0/WtpXhw5r-wU/s1600/graphic_yoyo14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50" y="5000625"/>
            <a:ext cx="1500188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1714480" y="285728"/>
            <a:ext cx="5276212" cy="928694"/>
          </a:xfrm>
          <a:solidFill>
            <a:srgbClr val="660066"/>
          </a:solidFill>
        </p:spPr>
        <p:txBody>
          <a:bodyPr>
            <a:noAutofit/>
          </a:bodyPr>
          <a:lstStyle/>
          <a:p>
            <a:r>
              <a:rPr lang="th-TH" sz="54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Lucida Calligraphy" pitchFamily="66" charset="0"/>
                <a:cs typeface="+mn-cs"/>
              </a:rPr>
              <a:t>ความสำคัญของปัญหา</a:t>
            </a:r>
            <a:endParaRPr lang="th-TH" sz="54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857224" y="1428736"/>
            <a:ext cx="7358114" cy="37856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4000" b="1" dirty="0" smtClean="0"/>
              <a:t>   โรคเอดส์ เกิดจากการติดเชื้อ</a:t>
            </a:r>
            <a:r>
              <a:rPr lang="th-TH" sz="4000" b="1" dirty="0" err="1" smtClean="0"/>
              <a:t>ไวรัสเอช</a:t>
            </a:r>
            <a:r>
              <a:rPr lang="th-TH" sz="4000" b="1" dirty="0" smtClean="0"/>
              <a:t>ไอวี ผู้ป่วยจำเป็นต้องได้รับการรักษาด้วยยาต้าน</a:t>
            </a:r>
            <a:r>
              <a:rPr lang="th-TH" sz="4000" b="1" dirty="0" err="1" smtClean="0"/>
              <a:t>ไวรัสเอช</a:t>
            </a:r>
            <a:r>
              <a:rPr lang="th-TH" sz="4000" b="1" dirty="0" smtClean="0"/>
              <a:t>ไอวีอย่างต่อเนื่องตลอดชีวิต จึงต้องมีการเฝ้าระวังการเกิดอาการไม่พึงประสงค์จากยามากมาย ที่ส่งผลต่อการรักษาของ</a:t>
            </a:r>
            <a:r>
              <a:rPr lang="th-TH" sz="4000" b="1" dirty="0" err="1" smtClean="0"/>
              <a:t>ทีมสห</a:t>
            </a:r>
            <a:r>
              <a:rPr lang="th-TH" sz="4000" b="1" dirty="0" smtClean="0"/>
              <a:t>สาขาวิชาชีพ และคุณภาพชีวิตของผู้ป่วย</a:t>
            </a:r>
            <a:endParaRPr lang="th-TH" sz="4000" b="1" dirty="0"/>
          </a:p>
        </p:txBody>
      </p:sp>
    </p:spTree>
    <p:extLst>
      <p:ext uri="{BB962C8B-B14F-4D97-AF65-F5344CB8AC3E}">
        <p14:creationId xmlns:p14="http://schemas.microsoft.com/office/powerpoint/2010/main" xmlns="" val="19312489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1714480" y="285728"/>
            <a:ext cx="5276212" cy="928694"/>
          </a:xfrm>
          <a:solidFill>
            <a:srgbClr val="660066"/>
          </a:solidFill>
        </p:spPr>
        <p:txBody>
          <a:bodyPr>
            <a:noAutofit/>
          </a:bodyPr>
          <a:lstStyle/>
          <a:p>
            <a:r>
              <a:rPr lang="th-TH" sz="54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Lucida Calligraphy" pitchFamily="66" charset="0"/>
                <a:cs typeface="+mn-cs"/>
              </a:rPr>
              <a:t>วัตถุประสงค์ของการวิจัย</a:t>
            </a:r>
            <a:endParaRPr lang="th-TH" sz="54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000100" y="1571612"/>
            <a:ext cx="7358114" cy="39703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3600" b="1" dirty="0" smtClean="0"/>
              <a:t>เพื่อศึกษาปัจจัยที่มีผลต่อการแพ้ยาต้าน</a:t>
            </a:r>
            <a:r>
              <a:rPr lang="th-TH" sz="3600" b="1" dirty="0" err="1" smtClean="0"/>
              <a:t>ไวรัสเอช</a:t>
            </a:r>
            <a:r>
              <a:rPr lang="th-TH" sz="3600" b="1" dirty="0" smtClean="0"/>
              <a:t>ไอวีและผลของการเกิดอาการไม่พึงประสงค์จากยาของผู้ป่วยที่รับยาต้าน</a:t>
            </a:r>
            <a:r>
              <a:rPr lang="th-TH" sz="3600" b="1" dirty="0" err="1" smtClean="0"/>
              <a:t>ไวรัสเอช</a:t>
            </a:r>
            <a:r>
              <a:rPr lang="th-TH" sz="3600" b="1" dirty="0" smtClean="0"/>
              <a:t>ไอวี ในโรงพยาบาลบึงกาฬเพื่อนำมาพัฒนางานบริการที่คลินิกยาต้าน</a:t>
            </a:r>
            <a:r>
              <a:rPr lang="th-TH" sz="3600" b="1" dirty="0" err="1" smtClean="0"/>
              <a:t>ไวรัสเอช</a:t>
            </a:r>
            <a:r>
              <a:rPr lang="th-TH" sz="3600" b="1" dirty="0" smtClean="0"/>
              <a:t>ไอวี ให้มีการเฝ้าระวัง ติดตาม ป้องกันและแก้ไขปัญหาอาการไม่พึงประสงค์จากการใช้ยา เพื่อให้ผู้ป่วยเกิดความปลอดภัยจากการใช้ยามากขึ้น</a:t>
            </a:r>
            <a:endParaRPr lang="th-TH" sz="3600" b="1" dirty="0"/>
          </a:p>
        </p:txBody>
      </p:sp>
    </p:spTree>
    <p:extLst>
      <p:ext uri="{BB962C8B-B14F-4D97-AF65-F5344CB8AC3E}">
        <p14:creationId xmlns:p14="http://schemas.microsoft.com/office/powerpoint/2010/main" xmlns="" val="19312489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1714480" y="285728"/>
            <a:ext cx="5276212" cy="928694"/>
          </a:xfrm>
          <a:solidFill>
            <a:srgbClr val="660066"/>
          </a:solidFill>
        </p:spPr>
        <p:txBody>
          <a:bodyPr>
            <a:noAutofit/>
          </a:bodyPr>
          <a:lstStyle/>
          <a:p>
            <a:r>
              <a:rPr lang="th-TH" sz="54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Lucida Calligraphy" pitchFamily="66" charset="0"/>
                <a:cs typeface="+mn-cs"/>
              </a:rPr>
              <a:t>กรอบแนวคิด</a:t>
            </a:r>
            <a:endParaRPr lang="th-TH" sz="54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500034" y="2571744"/>
            <a:ext cx="3857652" cy="35719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ข้อมูลทั่วไป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1. 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เพศ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2. 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อายุ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ea typeface="Angsana New" pitchFamily="18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3.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ภาวะทุโภชนาการที่เกิดจากตัวโรค (ใช้ค่า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IBW 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เพื่อบ่งบอกว่าผู้ป่วยมีภาวะทุโภชนาการหรือไม่)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4. 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ปริมาณ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CD4 (cell/mm</a:t>
            </a:r>
            <a:r>
              <a:rPr kumimoji="0" lang="en-US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3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5.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 ร้อยละ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CD4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6.สูตรยาในกลุ่ม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NNRTIs 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ที่ใช้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5500694" y="2643182"/>
            <a:ext cx="2928958" cy="3046988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ea typeface="Angsana New" pitchFamily="18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- การแพ้ยาต้าน</a:t>
            </a:r>
            <a:r>
              <a:rPr kumimoji="0" lang="th-TH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ไวรัสเอช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ไอวีทางผิวหนัง ส่งผลให้ต้องหยุดยาต้าน</a:t>
            </a:r>
            <a:r>
              <a:rPr kumimoji="0" lang="th-TH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ไวรัสเอช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ไอวี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ea typeface="Angsana New" pitchFamily="18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-การเกิดผลข้างเคียงจากการใช้ยา ส่งผลให้ต้องหยุดยาต้าน</a:t>
            </a:r>
            <a:r>
              <a:rPr kumimoji="0" lang="th-TH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ไวรัสเอช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ไอวี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57356" y="1714488"/>
            <a:ext cx="1284326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b="1" dirty="0" smtClean="0"/>
              <a:t>ตัวแปรต้น</a:t>
            </a:r>
            <a:endParaRPr lang="th-TH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143636" y="1785926"/>
            <a:ext cx="1407758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b="1" dirty="0" smtClean="0"/>
              <a:t>ตัวแปรตาม</a:t>
            </a:r>
            <a:endParaRPr lang="th-TH" b="1" dirty="0"/>
          </a:p>
        </p:txBody>
      </p:sp>
      <p:sp>
        <p:nvSpPr>
          <p:cNvPr id="8" name="ลูกศรขวา 7"/>
          <p:cNvSpPr/>
          <p:nvPr/>
        </p:nvSpPr>
        <p:spPr>
          <a:xfrm>
            <a:off x="4572000" y="3643314"/>
            <a:ext cx="785818" cy="571504"/>
          </a:xfrm>
          <a:prstGeom prst="rightArrow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9312489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1714480" y="285728"/>
            <a:ext cx="5276212" cy="928694"/>
          </a:xfrm>
          <a:solidFill>
            <a:srgbClr val="660066"/>
          </a:solidFill>
        </p:spPr>
        <p:txBody>
          <a:bodyPr>
            <a:noAutofit/>
          </a:bodyPr>
          <a:lstStyle/>
          <a:p>
            <a:r>
              <a:rPr lang="th-TH" sz="54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Lucida Calligraphy" pitchFamily="66" charset="0"/>
                <a:cs typeface="+mn-cs"/>
              </a:rPr>
              <a:t>นิยามศัพท์ที่สำคัญ</a:t>
            </a:r>
            <a:endParaRPr lang="th-TH" sz="54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85720" y="2357430"/>
            <a:ext cx="8369329" cy="286232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eaLnBrk="0" hangingPunct="0"/>
            <a:r>
              <a:rPr lang="th-TH" sz="3600" b="1" dirty="0" smtClean="0">
                <a:solidFill>
                  <a:srgbClr val="FF0000"/>
                </a:solidFill>
                <a:latin typeface="Cordia New" pitchFamily="34" charset="-34"/>
                <a:ea typeface="Calibri" pitchFamily="34" charset="0"/>
                <a:cs typeface="Cordia New" pitchFamily="34" charset="-34"/>
              </a:rPr>
              <a:t>หมายถึง</a:t>
            </a:r>
            <a:r>
              <a:rPr lang="th-TH" sz="3600" b="1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 </a:t>
            </a:r>
            <a:r>
              <a:rPr lang="th-TH" sz="3600" b="1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ปฏิกิริยาที่เกิดขึ้นโดยไม่ได้ตั้งใจ </a:t>
            </a:r>
            <a:r>
              <a:rPr lang="th-TH" sz="3600" b="1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และ</a:t>
            </a:r>
            <a:r>
              <a:rPr lang="th-TH" sz="3600" b="1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เป็นอันตรายต่อร่างกายมนุษย์ เกิดขึ้นเมื่อใช้ยาในขนาดปกติ </a:t>
            </a:r>
          </a:p>
          <a:p>
            <a:pPr eaLnBrk="0" hangingPunct="0"/>
            <a:r>
              <a:rPr lang="th-TH" sz="3600" b="1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เพื่อป้องกัน วินิจฉัย บำบัดรักษาโรค</a:t>
            </a:r>
          </a:p>
          <a:p>
            <a:pPr eaLnBrk="0" hangingPunct="0"/>
            <a:r>
              <a:rPr lang="th-TH" sz="3600" b="1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 หรือเปลี่ยนแปลงแก้ไขการทำงานของร่างกาย </a:t>
            </a:r>
          </a:p>
          <a:p>
            <a:pPr eaLnBrk="0" hangingPunct="0"/>
            <a:r>
              <a:rPr lang="th-TH" sz="3600" b="1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โดยไม่รวมปฏิกิริยาที่เกิดจากการใช้ยาในทางที่ผิด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85720" y="1500174"/>
            <a:ext cx="7572428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/>
            <a:r>
              <a:rPr lang="th-TH" sz="3200" b="1" dirty="0" smtClean="0">
                <a:solidFill>
                  <a:srgbClr val="000099"/>
                </a:solidFill>
                <a:latin typeface="Cordia New" pitchFamily="34" charset="-34"/>
                <a:ea typeface="Calibri" pitchFamily="34" charset="0"/>
                <a:cs typeface="Cordia New" pitchFamily="34" charset="-34"/>
              </a:rPr>
              <a:t>อาการไม่พึงประสงค์จากยา</a:t>
            </a:r>
            <a:r>
              <a:rPr lang="en-US" sz="3200" b="1" dirty="0" smtClean="0">
                <a:solidFill>
                  <a:srgbClr val="000099"/>
                </a:solidFill>
                <a:latin typeface="Cordia New" pitchFamily="34" charset="-34"/>
                <a:ea typeface="Calibri" pitchFamily="34" charset="0"/>
                <a:cs typeface="Cordia New" pitchFamily="34" charset="-34"/>
              </a:rPr>
              <a:t> (Adverse Drug Reaction : ADR)</a:t>
            </a:r>
            <a:r>
              <a:rPr lang="th-TH" sz="3200" b="1" dirty="0" smtClean="0">
                <a:solidFill>
                  <a:srgbClr val="000099"/>
                </a:solidFill>
                <a:latin typeface="Cordia New" pitchFamily="34" charset="-34"/>
                <a:ea typeface="Calibri" pitchFamily="34" charset="0"/>
                <a:cs typeface="Cordia New" pitchFamily="34" charset="-34"/>
              </a:rPr>
              <a:t> </a:t>
            </a:r>
            <a:endParaRPr lang="th-TH" sz="3200" b="1" dirty="0">
              <a:solidFill>
                <a:srgbClr val="000099"/>
              </a:solidFill>
              <a:latin typeface="Cordia New" pitchFamily="34" charset="-34"/>
              <a:ea typeface="Calibri" pitchFamily="34" charset="0"/>
              <a:cs typeface="Cordia New" pitchFamily="34" charset="-34"/>
            </a:endParaRPr>
          </a:p>
        </p:txBody>
      </p:sp>
      <p:pic>
        <p:nvPicPr>
          <p:cNvPr id="5" name="Picture 2" descr="C:\Documents and Settings\combk\Desktop\images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42" y="5307376"/>
            <a:ext cx="2928958" cy="15506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312489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46075" y="639529"/>
            <a:ext cx="8369329" cy="1200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eaLnBrk="0" hangingPunct="0"/>
            <a:r>
              <a:rPr lang="th-TH" sz="3600" b="1" dirty="0">
                <a:solidFill>
                  <a:srgbClr val="000099"/>
                </a:solidFill>
                <a:latin typeface="Cordia New" pitchFamily="34" charset="-34"/>
                <a:ea typeface="Calibri" pitchFamily="34" charset="0"/>
                <a:cs typeface="Cordia New" pitchFamily="34" charset="-34"/>
              </a:rPr>
              <a:t>อาการไม่พึงประสงค์จากยา</a:t>
            </a:r>
            <a:r>
              <a:rPr lang="en-US" sz="3600" b="1" dirty="0">
                <a:solidFill>
                  <a:srgbClr val="000099"/>
                </a:solidFill>
                <a:latin typeface="Cordia New" pitchFamily="34" charset="-34"/>
                <a:ea typeface="Calibri" pitchFamily="34" charset="0"/>
                <a:cs typeface="Cordia New" pitchFamily="34" charset="-34"/>
              </a:rPr>
              <a:t> (Adverse Drug Reaction : ADR</a:t>
            </a:r>
            <a:r>
              <a:rPr lang="en-US" sz="3600" b="1" dirty="0" smtClean="0">
                <a:solidFill>
                  <a:srgbClr val="000099"/>
                </a:solidFill>
                <a:latin typeface="Cordia New" pitchFamily="34" charset="-34"/>
                <a:ea typeface="Calibri" pitchFamily="34" charset="0"/>
                <a:cs typeface="Cordia New" pitchFamily="34" charset="-34"/>
              </a:rPr>
              <a:t>)</a:t>
            </a:r>
            <a:endParaRPr lang="th-TH" sz="3600" b="1" dirty="0" smtClean="0">
              <a:solidFill>
                <a:srgbClr val="000099"/>
              </a:solidFill>
              <a:latin typeface="Cordia New" pitchFamily="34" charset="-34"/>
              <a:ea typeface="Calibri" pitchFamily="34" charset="0"/>
              <a:cs typeface="Cordia New" pitchFamily="34" charset="-34"/>
            </a:endParaRPr>
          </a:p>
          <a:p>
            <a:pPr eaLnBrk="0" hangingPunct="0"/>
            <a:r>
              <a:rPr lang="th-TH" sz="3600" b="1" dirty="0" smtClean="0">
                <a:solidFill>
                  <a:srgbClr val="000099"/>
                </a:solidFill>
                <a:latin typeface="Cordia New" pitchFamily="34" charset="-34"/>
                <a:ea typeface="Calibri" pitchFamily="34" charset="0"/>
                <a:cs typeface="Cordia New" pitchFamily="34" charset="-34"/>
              </a:rPr>
              <a:t>แบ่งเป็น 2 กลุ่ม คือ </a:t>
            </a:r>
            <a:endParaRPr lang="th-TH" sz="3600" b="1" dirty="0">
              <a:solidFill>
                <a:srgbClr val="000099"/>
              </a:solidFill>
              <a:latin typeface="Cordia New" pitchFamily="34" charset="-34"/>
              <a:ea typeface="Calibri" pitchFamily="34" charset="0"/>
              <a:cs typeface="Cordia New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2000240"/>
            <a:ext cx="8379217" cy="13849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en-US" b="1" dirty="0" smtClean="0"/>
              <a:t>Type A </a:t>
            </a:r>
            <a:r>
              <a:rPr lang="th-TH" b="1" dirty="0" smtClean="0"/>
              <a:t>หมายถึง</a:t>
            </a:r>
            <a:r>
              <a:rPr lang="en-US" b="1" dirty="0" smtClean="0"/>
              <a:t> ADR </a:t>
            </a:r>
            <a:r>
              <a:rPr lang="th-TH" b="1" dirty="0" smtClean="0"/>
              <a:t>เป็นผลสัมฤทธิ์จากเภสัชวิทยาของยา </a:t>
            </a:r>
          </a:p>
          <a:p>
            <a:pPr marL="514350" indent="-514350"/>
            <a:r>
              <a:rPr lang="th-TH" b="1" dirty="0" smtClean="0"/>
              <a:t>สามารถทำนายอาการได้ความรุนแรงของอาการที่เกิดขึ้นมีความสัมพันธ์</a:t>
            </a:r>
          </a:p>
          <a:p>
            <a:pPr marL="514350" indent="-514350"/>
            <a:r>
              <a:rPr lang="th-TH" b="1" dirty="0" smtClean="0"/>
              <a:t>กับขนาดยา เช่น พิษจากการได้รับยาเกินขนาด หรือ ผลข้างเคียงจากการใช้ยา</a:t>
            </a:r>
            <a:endParaRPr lang="th-TH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4214818"/>
            <a:ext cx="7620997" cy="138499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514350" indent="-514350">
              <a:buAutoNum type="arabicPeriod" startAt="2"/>
            </a:pPr>
            <a:r>
              <a:rPr lang="en-US" b="1" dirty="0" smtClean="0"/>
              <a:t>Type B </a:t>
            </a:r>
            <a:r>
              <a:rPr lang="th-TH" b="1" dirty="0" smtClean="0"/>
              <a:t>หมายถึง </a:t>
            </a:r>
            <a:r>
              <a:rPr lang="en-US" b="1" dirty="0" smtClean="0"/>
              <a:t>ADR </a:t>
            </a:r>
            <a:r>
              <a:rPr lang="th-TH" b="1" dirty="0" smtClean="0"/>
              <a:t>เป็นปฏิกิริยาที่ตอบสนองเฉพาะบางคน</a:t>
            </a:r>
          </a:p>
          <a:p>
            <a:pPr marL="514350" indent="-514350"/>
            <a:r>
              <a:rPr lang="th-TH" b="1" dirty="0" smtClean="0"/>
              <a:t>จะเกิดขึ้นกับผู้ที่มีความไวกับยานั้น ไม่สามารถทำนายอาการ</a:t>
            </a:r>
          </a:p>
          <a:p>
            <a:pPr marL="514350" indent="-514350"/>
            <a:r>
              <a:rPr lang="th-TH" b="1" dirty="0" smtClean="0"/>
              <a:t>ที่เกิดขึ้นด้วยฤทธิ์ทางเภสัชวิทยาได้ ความรุนแรงไม่สัมพันธ์กับขนาดยา</a:t>
            </a:r>
            <a:endParaRPr lang="th-TH" b="1" dirty="0"/>
          </a:p>
        </p:txBody>
      </p:sp>
      <p:sp>
        <p:nvSpPr>
          <p:cNvPr id="5" name="เมฆ 4"/>
          <p:cNvSpPr/>
          <p:nvPr/>
        </p:nvSpPr>
        <p:spPr>
          <a:xfrm>
            <a:off x="5929322" y="2643182"/>
            <a:ext cx="2500330" cy="1143008"/>
          </a:xfrm>
          <a:prstGeom prst="cloud">
            <a:avLst/>
          </a:prstGeom>
          <a:solidFill>
            <a:srgbClr val="FF99FF"/>
          </a:solidFill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schemeClr val="tx1"/>
                </a:solidFill>
              </a:rPr>
              <a:t>ผลข้างเคียงจากยา</a:t>
            </a:r>
            <a:endParaRPr lang="th-TH" sz="3200" b="1" dirty="0">
              <a:solidFill>
                <a:schemeClr val="tx1"/>
              </a:solidFill>
            </a:endParaRPr>
          </a:p>
        </p:txBody>
      </p:sp>
      <p:sp>
        <p:nvSpPr>
          <p:cNvPr id="6" name="เมฆ 5"/>
          <p:cNvSpPr/>
          <p:nvPr/>
        </p:nvSpPr>
        <p:spPr>
          <a:xfrm>
            <a:off x="6072198" y="5429264"/>
            <a:ext cx="2500330" cy="1143008"/>
          </a:xfrm>
          <a:prstGeom prst="cloud">
            <a:avLst/>
          </a:prstGeom>
          <a:solidFill>
            <a:srgbClr val="92D050"/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chemeClr val="tx1"/>
                </a:solidFill>
              </a:rPr>
              <a:t>แพ้ยา</a:t>
            </a:r>
            <a:endParaRPr lang="th-TH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1714480" y="285728"/>
            <a:ext cx="5276212" cy="928694"/>
          </a:xfrm>
          <a:solidFill>
            <a:srgbClr val="660066"/>
          </a:solidFill>
        </p:spPr>
        <p:txBody>
          <a:bodyPr>
            <a:noAutofit/>
          </a:bodyPr>
          <a:lstStyle/>
          <a:p>
            <a:r>
              <a:rPr lang="th-TH" sz="54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Lucida Calligraphy" pitchFamily="66" charset="0"/>
                <a:cs typeface="+mn-cs"/>
              </a:rPr>
              <a:t>วิธีดำเนินการวิจัย</a:t>
            </a:r>
            <a:endParaRPr lang="th-TH" sz="54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3" name="ตัวยึดเนื้อหา 3"/>
          <p:cNvSpPr>
            <a:spLocks noGrp="1"/>
          </p:cNvSpPr>
          <p:nvPr>
            <p:ph idx="1"/>
          </p:nvPr>
        </p:nvSpPr>
        <p:spPr>
          <a:xfrm>
            <a:off x="714348" y="1831995"/>
            <a:ext cx="7929618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th-TH" sz="39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  การวิจัยเชิงพรรณนา </a:t>
            </a:r>
            <a:r>
              <a:rPr lang="en-US" sz="39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(Descriptive Research)</a:t>
            </a:r>
          </a:p>
          <a:p>
            <a:pPr>
              <a:buFont typeface="Wingdings" pitchFamily="2" charset="2"/>
              <a:buChar char="q"/>
            </a:pPr>
            <a:r>
              <a:rPr lang="en-US" sz="3900" b="1" dirty="0" smtClean="0">
                <a:solidFill>
                  <a:srgbClr val="000066"/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3900" b="1" dirty="0" smtClean="0">
                <a:solidFill>
                  <a:srgbClr val="000066"/>
                </a:solidFill>
                <a:latin typeface="TH SarabunPSK" pitchFamily="34" charset="-34"/>
                <a:cs typeface="TH SarabunPSK" pitchFamily="34" charset="-34"/>
              </a:rPr>
              <a:t>ประชากรและกลุ่มตัวอย่าง</a:t>
            </a:r>
          </a:p>
          <a:p>
            <a:pPr>
              <a:buNone/>
            </a:pPr>
            <a:r>
              <a:rPr lang="th-TH" b="1" dirty="0" smtClean="0">
                <a:solidFill>
                  <a:srgbClr val="000066"/>
                </a:solidFill>
                <a:latin typeface="TH SarabunPSK" pitchFamily="34" charset="-34"/>
                <a:cs typeface="TH SarabunPSK" pitchFamily="34" charset="-34"/>
              </a:rPr>
              <a:t>       - ผู้ป่วยที่รับยาต้าน</a:t>
            </a:r>
            <a:r>
              <a:rPr lang="th-TH" b="1" dirty="0" err="1" smtClean="0">
                <a:solidFill>
                  <a:srgbClr val="000066"/>
                </a:solidFill>
                <a:latin typeface="TH SarabunPSK" pitchFamily="34" charset="-34"/>
                <a:cs typeface="TH SarabunPSK" pitchFamily="34" charset="-34"/>
              </a:rPr>
              <a:t>ไวรัสเอช</a:t>
            </a:r>
            <a:r>
              <a:rPr lang="th-TH" b="1" dirty="0" smtClean="0">
                <a:solidFill>
                  <a:srgbClr val="000066"/>
                </a:solidFill>
                <a:latin typeface="TH SarabunPSK" pitchFamily="34" charset="-34"/>
                <a:cs typeface="TH SarabunPSK" pitchFamily="34" charset="-34"/>
              </a:rPr>
              <a:t>ไอวี ใน รพ.บึงกาฬ ในเดือนมกราคม – พฤษภาคม 2559</a:t>
            </a:r>
          </a:p>
          <a:p>
            <a:pPr>
              <a:buNone/>
            </a:pPr>
            <a:r>
              <a:rPr lang="th-TH" b="1" dirty="0" smtClean="0">
                <a:solidFill>
                  <a:srgbClr val="000066"/>
                </a:solidFill>
                <a:latin typeface="TH SarabunPSK" pitchFamily="34" charset="-34"/>
                <a:cs typeface="TH SarabunPSK" pitchFamily="34" charset="-34"/>
              </a:rPr>
              <a:t>       - จำนวนขนาดของกลุ่มตัวอย่าง</a:t>
            </a:r>
            <a:r>
              <a:rPr lang="en-US" b="1" dirty="0" smtClean="0">
                <a:solidFill>
                  <a:srgbClr val="000066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solidFill>
                  <a:srgbClr val="000066"/>
                </a:solidFill>
                <a:latin typeface="TH SarabunPSK" pitchFamily="34" charset="-34"/>
                <a:cs typeface="TH SarabunPSK" pitchFamily="34" charset="-34"/>
              </a:rPr>
              <a:t>ใช้สูตรตารางสำเร็จรูปของ</a:t>
            </a:r>
            <a:r>
              <a:rPr lang="en-US" b="1" dirty="0" smtClean="0">
                <a:solidFill>
                  <a:srgbClr val="000066"/>
                </a:solidFill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pPr>
              <a:buNone/>
            </a:pPr>
            <a:r>
              <a:rPr lang="en-US" b="1" dirty="0" smtClean="0">
                <a:solidFill>
                  <a:srgbClr val="000066"/>
                </a:solidFill>
                <a:latin typeface="TH SarabunPSK" pitchFamily="34" charset="-34"/>
                <a:cs typeface="TH SarabunPSK" pitchFamily="34" charset="-34"/>
              </a:rPr>
              <a:t>          </a:t>
            </a:r>
            <a:r>
              <a:rPr lang="th-TH" b="1" dirty="0" smtClean="0">
                <a:solidFill>
                  <a:srgbClr val="000066"/>
                </a:solidFill>
                <a:latin typeface="TH SarabunPSK" pitchFamily="34" charset="-34"/>
                <a:cs typeface="TH SarabunPSK" pitchFamily="34" charset="-34"/>
              </a:rPr>
              <a:t>เพชรน้อย สิงห์ช่างชัย (2535 </a:t>
            </a:r>
            <a:r>
              <a:rPr lang="en-US" b="1" dirty="0" smtClean="0">
                <a:solidFill>
                  <a:srgbClr val="000066"/>
                </a:solidFill>
                <a:latin typeface="TH SarabunPSK" pitchFamily="34" charset="-34"/>
                <a:cs typeface="TH SarabunPSK" pitchFamily="34" charset="-34"/>
              </a:rPr>
              <a:t>: 155) </a:t>
            </a:r>
            <a:endParaRPr lang="th-TH" b="1" dirty="0" smtClean="0">
              <a:solidFill>
                <a:srgbClr val="000066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b="1" dirty="0" smtClean="0">
                <a:solidFill>
                  <a:srgbClr val="000066"/>
                </a:solidFill>
                <a:latin typeface="TH SarabunPSK" pitchFamily="34" charset="-34"/>
                <a:cs typeface="TH SarabunPSK" pitchFamily="34" charset="-34"/>
              </a:rPr>
              <a:t>		</a:t>
            </a:r>
            <a:r>
              <a:rPr lang="en-US" b="1" dirty="0" smtClean="0">
                <a:solidFill>
                  <a:srgbClr val="000066"/>
                </a:solidFill>
                <a:latin typeface="TH SarabunPSK" pitchFamily="34" charset="-34"/>
                <a:cs typeface="TH SarabunPSK" pitchFamily="34" charset="-34"/>
              </a:rPr>
              <a:t>n   = </a:t>
            </a:r>
            <a:r>
              <a:rPr lang="th-TH" b="1" dirty="0" smtClean="0">
                <a:solidFill>
                  <a:srgbClr val="000066"/>
                </a:solidFill>
                <a:latin typeface="TH SarabunPSK" pitchFamily="34" charset="-34"/>
                <a:cs typeface="TH SarabunPSK" pitchFamily="34" charset="-34"/>
              </a:rPr>
              <a:t>517 คน		</a:t>
            </a:r>
          </a:p>
          <a:p>
            <a:pPr>
              <a:buNone/>
            </a:pPr>
            <a:r>
              <a:rPr lang="th-TH" b="1" dirty="0" smtClean="0">
                <a:solidFill>
                  <a:srgbClr val="000066"/>
                </a:solidFill>
                <a:latin typeface="TH SarabunPSK" pitchFamily="34" charset="-34"/>
                <a:cs typeface="TH SarabunPSK" pitchFamily="34" charset="-34"/>
              </a:rPr>
              <a:t>		กลุ่มตัวอย่าง     </a:t>
            </a:r>
            <a:r>
              <a:rPr lang="en-US" b="1" dirty="0" smtClean="0">
                <a:solidFill>
                  <a:srgbClr val="000066"/>
                </a:solidFill>
                <a:latin typeface="TH SarabunPSK" pitchFamily="34" charset="-34"/>
                <a:cs typeface="TH SarabunPSK" pitchFamily="34" charset="-34"/>
              </a:rPr>
              <a:t>= 25 % × n</a:t>
            </a:r>
          </a:p>
          <a:p>
            <a:pPr>
              <a:buNone/>
            </a:pPr>
            <a:r>
              <a:rPr lang="th-TH" b="1" dirty="0" smtClean="0">
                <a:solidFill>
                  <a:srgbClr val="000066"/>
                </a:solidFill>
                <a:latin typeface="TH SarabunPSK" pitchFamily="34" charset="-34"/>
                <a:cs typeface="TH SarabunPSK" pitchFamily="34" charset="-34"/>
              </a:rPr>
              <a:t>		ดังนั้น กลุ่มตัวอย่าง คือ 130 คน</a:t>
            </a:r>
          </a:p>
        </p:txBody>
      </p:sp>
    </p:spTree>
    <p:extLst>
      <p:ext uri="{BB962C8B-B14F-4D97-AF65-F5344CB8AC3E}">
        <p14:creationId xmlns:p14="http://schemas.microsoft.com/office/powerpoint/2010/main" xmlns="" val="19312489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1714480" y="285728"/>
            <a:ext cx="5276212" cy="928694"/>
          </a:xfrm>
          <a:solidFill>
            <a:srgbClr val="660066"/>
          </a:solidFill>
        </p:spPr>
        <p:txBody>
          <a:bodyPr>
            <a:noAutofit/>
          </a:bodyPr>
          <a:lstStyle/>
          <a:p>
            <a:r>
              <a:rPr lang="th-TH" sz="54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Lucida Calligraphy" pitchFamily="66" charset="0"/>
                <a:cs typeface="+mn-cs"/>
              </a:rPr>
              <a:t>วิธีดำเนินการวิจัย (ต่อ)</a:t>
            </a:r>
            <a:endParaRPr lang="th-TH" sz="54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5" name="ตัวยึดเนื้อหา 2"/>
          <p:cNvSpPr>
            <a:spLocks noGrp="1"/>
          </p:cNvSpPr>
          <p:nvPr>
            <p:ph idx="1"/>
          </p:nvPr>
        </p:nvSpPr>
        <p:spPr>
          <a:xfrm>
            <a:off x="714348" y="1571612"/>
            <a:ext cx="7829608" cy="1285884"/>
          </a:xfrm>
          <a:solidFill>
            <a:srgbClr val="CCECFF"/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th-TH" sz="36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เครื่องมือที่ใช้ในการวิจัย เก็บข้อมูลจาก</a:t>
            </a:r>
          </a:p>
          <a:p>
            <a:pPr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  1 แบบเก็บข้อมูลปัจจัยที่มีผลต่อการแพ้ยาต้าน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ไวรัสเอช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ไอวี</a:t>
            </a:r>
          </a:p>
        </p:txBody>
      </p:sp>
      <p:sp>
        <p:nvSpPr>
          <p:cNvPr id="7" name="ตัวยึดเนื้อหา 2"/>
          <p:cNvSpPr txBox="1">
            <a:spLocks/>
          </p:cNvSpPr>
          <p:nvPr/>
        </p:nvSpPr>
        <p:spPr>
          <a:xfrm>
            <a:off x="714348" y="3429000"/>
            <a:ext cx="7829608" cy="221457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th-TH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การตรวจสอบเครื่องมือ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	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ตรวจสอบโดยผู้ทรงคุณวุฒิเพื่อความถูกต้องและครอบคลุมของเนื้อหา (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Content Validity) </a:t>
            </a:r>
            <a:endParaRPr kumimoji="0" lang="th-TH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12489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6222</TotalTime>
  <Words>1450</Words>
  <Application>Microsoft Office PowerPoint</Application>
  <PresentationFormat>นำเสนอทางหน้าจอ (4:3)</PresentationFormat>
  <Paragraphs>160</Paragraphs>
  <Slides>23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23</vt:i4>
      </vt:variant>
    </vt:vector>
  </HeadingPairs>
  <TitlesOfParts>
    <vt:vector size="24" baseType="lpstr">
      <vt:lpstr>ชุดรูปแบบของ Office</vt:lpstr>
      <vt:lpstr>ภาพนิ่ง 1</vt:lpstr>
      <vt:lpstr>คำสำคัญ </vt:lpstr>
      <vt:lpstr>ความสำคัญของปัญหา</vt:lpstr>
      <vt:lpstr>วัตถุประสงค์ของการวิจัย</vt:lpstr>
      <vt:lpstr>กรอบแนวคิด</vt:lpstr>
      <vt:lpstr>นิยามศัพท์ที่สำคัญ</vt:lpstr>
      <vt:lpstr>ภาพนิ่ง 7</vt:lpstr>
      <vt:lpstr>วิธีดำเนินการวิจัย</vt:lpstr>
      <vt:lpstr>วิธีดำเนินการวิจัย (ต่อ)</vt:lpstr>
      <vt:lpstr>วิธีดำเนินการวิจัย (ต่อ)</vt:lpstr>
      <vt:lpstr>ผลการวิจัย</vt:lpstr>
      <vt:lpstr>ผลการวิจัย (ต่อ)</vt:lpstr>
      <vt:lpstr>ผลการวิจัย (ต่อ)</vt:lpstr>
      <vt:lpstr>ผลการวิจัย (ต่อ)</vt:lpstr>
      <vt:lpstr>การอภิปรายผล</vt:lpstr>
      <vt:lpstr>ผลการวิจัย (ต่อ)</vt:lpstr>
      <vt:lpstr>ผลการวิจัย (ต่อ)</vt:lpstr>
      <vt:lpstr>ผลการวิจัย (ต่อ)</vt:lpstr>
      <vt:lpstr>การอภิปรายผล</vt:lpstr>
      <vt:lpstr>บทเรียนที่ได้รับ</vt:lpstr>
      <vt:lpstr>กิจกรรมพัฒนาและการเปลี่ยนแปลงที่เกิดขึ้น</vt:lpstr>
      <vt:lpstr>ภาพนิ่ง 22</vt:lpstr>
      <vt:lpstr>ภาพนิ่ง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admin</dc:creator>
  <cp:lastModifiedBy>combk</cp:lastModifiedBy>
  <cp:revision>729</cp:revision>
  <dcterms:created xsi:type="dcterms:W3CDTF">2013-07-10T07:01:21Z</dcterms:created>
  <dcterms:modified xsi:type="dcterms:W3CDTF">2016-07-08T04:52:46Z</dcterms:modified>
</cp:coreProperties>
</file>